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8" r:id="rId3"/>
    <p:sldId id="289" r:id="rId4"/>
    <p:sldId id="290" r:id="rId5"/>
    <p:sldId id="291" r:id="rId6"/>
    <p:sldId id="299" r:id="rId7"/>
    <p:sldId id="292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  <p:sldId id="301" r:id="rId17"/>
    <p:sldId id="302" r:id="rId18"/>
    <p:sldId id="303" r:id="rId19"/>
    <p:sldId id="304" r:id="rId20"/>
    <p:sldId id="305" r:id="rId21"/>
    <p:sldId id="306" r:id="rId22"/>
    <p:sldId id="307" r:id="rId23"/>
    <p:sldId id="308" r:id="rId24"/>
    <p:sldId id="309" r:id="rId25"/>
    <p:sldId id="310" r:id="rId26"/>
    <p:sldId id="312" r:id="rId27"/>
    <p:sldId id="311" r:id="rId28"/>
    <p:sldId id="313" r:id="rId29"/>
    <p:sldId id="314" r:id="rId30"/>
    <p:sldId id="315" r:id="rId31"/>
    <p:sldId id="317" r:id="rId32"/>
    <p:sldId id="316" r:id="rId33"/>
    <p:sldId id="318" r:id="rId34"/>
    <p:sldId id="319" r:id="rId35"/>
    <p:sldId id="320" r:id="rId36"/>
    <p:sldId id="321" r:id="rId37"/>
    <p:sldId id="288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92" d="100"/>
          <a:sy n="92" d="100"/>
        </p:scale>
        <p:origin x="91" y="35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4042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06/06/61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451755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91094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-Cover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-Title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36" r:id="rId2"/>
    <p:sldLayoutId id="2147483722" r:id="rId3"/>
    <p:sldLayoutId id="2147483723" r:id="rId4"/>
    <p:sldLayoutId id="2147483726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ngsana New" pitchFamily="18" charset="-34"/>
          <a:ea typeface="+mj-ea"/>
          <a:cs typeface="Angsana New" pitchFamily="18" charset="-34"/>
        </a:defRPr>
      </a:lvl1pPr>
    </p:titleStyle>
    <p:bodyStyle>
      <a:lvl1pPr marL="0" indent="-274320" algn="l" defTabSz="914400" rtl="0" eaLnBrk="1" latinLnBrk="0" hangingPunct="1">
        <a:lnSpc>
          <a:spcPts val="2500"/>
        </a:lnSpc>
        <a:spcBef>
          <a:spcPts val="0"/>
        </a:spcBef>
        <a:buSzPct val="50000"/>
        <a:buFont typeface="Wingdings" pitchFamily="2" charset="2"/>
        <a:buChar char="q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1pPr>
      <a:lvl2pPr marL="640080" indent="-182880" algn="l" defTabSz="914400" rtl="0" eaLnBrk="1" latinLnBrk="0" hangingPunct="1">
        <a:lnSpc>
          <a:spcPts val="2000"/>
        </a:lnSpc>
        <a:spcBef>
          <a:spcPts val="0"/>
        </a:spcBef>
        <a:spcAft>
          <a:spcPts val="0"/>
        </a:spcAft>
        <a:buSzPct val="90000"/>
        <a:buFont typeface="Wingdings" pitchFamily="2" charset="2"/>
        <a:buChar char="§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13 สถิติเพื่อการพยากรณ์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276872"/>
            <a:ext cx="3825572" cy="30025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5707" y="158156"/>
            <a:ext cx="6500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13.2 การวิเคราะห์ความถดถอยเชิงพหุด้วยโปรแกรม </a:t>
            </a:r>
            <a:r>
              <a:rPr lang="en-US" sz="3200" b="1" dirty="0" smtClean="0"/>
              <a:t>SPSS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46032" y="600055"/>
            <a:ext cx="5739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/>
              <a:t>13.2.1 การกำหนดค่าสถิติการวิเคราะห์ความถดถอยเชิงพหุ</a:t>
            </a:r>
            <a:endParaRPr lang="en-US" sz="2800" b="1" dirty="0" smtClean="0"/>
          </a:p>
        </p:txBody>
      </p:sp>
      <p:pic>
        <p:nvPicPr>
          <p:cNvPr id="8" name="Picture 7" descr="13R-01-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0548" y="2168731"/>
            <a:ext cx="4435468" cy="3636533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4499992" y="2420888"/>
            <a:ext cx="1152128" cy="288032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13-04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1193872"/>
            <a:ext cx="3888432" cy="533147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5707" y="158156"/>
            <a:ext cx="6500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13.2 การวิเคราะห์ความถดถอยเชิงพหุด้วยโปรแกรม </a:t>
            </a:r>
            <a:r>
              <a:rPr lang="en-US" sz="3200" b="1" dirty="0" smtClean="0"/>
              <a:t>SPSS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46032" y="600055"/>
            <a:ext cx="5739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/>
              <a:t>13.2.1 การกำหนดค่าสถิติการวิเคราะห์ความถดถอยเชิงพหุ</a:t>
            </a:r>
            <a:endParaRPr lang="en-US" sz="2800" b="1" dirty="0" smtClean="0"/>
          </a:p>
        </p:txBody>
      </p:sp>
      <p:pic>
        <p:nvPicPr>
          <p:cNvPr id="8" name="Picture 7" descr="13R-01-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0548" y="2168731"/>
            <a:ext cx="4435468" cy="3636533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4499992" y="1268760"/>
            <a:ext cx="864096" cy="1584176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3-05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56955" y="1340768"/>
            <a:ext cx="2571429" cy="312381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5707" y="158156"/>
            <a:ext cx="6500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13.2 การวิเคราะห์ความถดถอยเชิงพหุด้วยโปรแกรม </a:t>
            </a:r>
            <a:r>
              <a:rPr lang="en-US" sz="3200" b="1" dirty="0" smtClean="0"/>
              <a:t>SPSS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46032" y="600055"/>
            <a:ext cx="5739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/>
              <a:t>13.2.1 การกำหนดค่าสถิติการวิเคราะห์ความถดถอยเชิงพหุ</a:t>
            </a:r>
            <a:endParaRPr lang="en-US" sz="2800" b="1" dirty="0" smtClean="0"/>
          </a:p>
        </p:txBody>
      </p:sp>
      <p:pic>
        <p:nvPicPr>
          <p:cNvPr id="9" name="Picture 8" descr="13R-01-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9439" y="1232627"/>
            <a:ext cx="4435468" cy="3636533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4880891" y="1412776"/>
            <a:ext cx="1008112" cy="648072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6500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13.2 การวิเคราะห์ความถดถอยเชิงพหุด้วยโปรแกรม </a:t>
            </a:r>
            <a:r>
              <a:rPr lang="en-US" sz="3200" b="1" dirty="0" smtClean="0"/>
              <a:t>SPSS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46032" y="600055"/>
            <a:ext cx="5739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/>
              <a:t>13.2.1 การกำหนดค่าสถิติการวิเคราะห์ความถดถอยเชิงพหุ</a:t>
            </a:r>
            <a:endParaRPr lang="en-US" sz="2800" b="1" dirty="0" smtClean="0"/>
          </a:p>
        </p:txBody>
      </p:sp>
      <p:pic>
        <p:nvPicPr>
          <p:cNvPr id="9" name="Picture 8" descr="13R-01-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9439" y="1232627"/>
            <a:ext cx="4435468" cy="3636533"/>
          </a:xfrm>
          <a:prstGeom prst="rect">
            <a:avLst/>
          </a:prstGeom>
        </p:spPr>
      </p:pic>
      <p:pic>
        <p:nvPicPr>
          <p:cNvPr id="7" name="Picture 6" descr="13-06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3645024"/>
            <a:ext cx="6183923" cy="2876095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4788024" y="2204864"/>
            <a:ext cx="1368152" cy="1584176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13-06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340768"/>
            <a:ext cx="3996546" cy="466853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5707" y="158156"/>
            <a:ext cx="6500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13.2 การวิเคราะห์ความถดถอยเชิงพหุด้วยโปรแกรม </a:t>
            </a:r>
            <a:r>
              <a:rPr lang="en-US" sz="3200" b="1" dirty="0" smtClean="0"/>
              <a:t>SPSS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46032" y="600055"/>
            <a:ext cx="5739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/>
              <a:t>13.2.1 การกำหนดค่าสถิติการวิเคราะห์ความถดถอยเชิงพหุ</a:t>
            </a:r>
            <a:endParaRPr lang="en-US" sz="2800" b="1" dirty="0" smtClean="0"/>
          </a:p>
        </p:txBody>
      </p:sp>
      <p:pic>
        <p:nvPicPr>
          <p:cNvPr id="13" name="Picture 12" descr="Enter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844824"/>
            <a:ext cx="4465901" cy="3661484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4572000" y="1556792"/>
            <a:ext cx="864096" cy="1512168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2987824" y="4077072"/>
            <a:ext cx="1080120" cy="2160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6500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13.2 การวิเคราะห์ความถดถอยเชิงพหุด้วยโปรแกรม </a:t>
            </a:r>
            <a:r>
              <a:rPr lang="en-US" sz="3200" b="1" dirty="0" smtClean="0"/>
              <a:t>SPSS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44943" y="600055"/>
            <a:ext cx="5040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/>
              <a:t>13.2.2 การแปลผลการวิเคราะห์ความถดถอยเชิงพหุ</a:t>
            </a:r>
            <a:endParaRPr lang="en-US" sz="28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79512" y="1023119"/>
            <a:ext cx="5003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u="sng" dirty="0" smtClean="0">
                <a:solidFill>
                  <a:srgbClr val="C00000"/>
                </a:solidFill>
              </a:rPr>
              <a:t>การตรวจสอบเงื่อนไขของการวิเคราะห์ความถดถอยเชิงพหุ</a:t>
            </a:r>
            <a:endParaRPr lang="th-TH" sz="24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1412776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/>
              <a:t>การทดสอบเงื่อนไขข้อที่ 1</a:t>
            </a:r>
            <a:r>
              <a:rPr lang="th-TH" sz="2000" dirty="0" smtClean="0"/>
              <a:t> เป็นการทดสอบการแจกแจงของค่าความคลาดเคลื่อน คือ พิจารณาจาก</a:t>
            </a:r>
            <a:r>
              <a:rPr lang="en-US" sz="2000" dirty="0" smtClean="0"/>
              <a:t> Normal P-P Plot of Regression Standardized Residual </a:t>
            </a:r>
            <a:r>
              <a:rPr lang="th-TH" sz="2000" dirty="0" smtClean="0"/>
              <a:t>หากพบว่าความสัมพันธ์ของความน่าจะเป็นสะสมระหว่างค่าที่คาดการณ์กับค่าที่สังเกตได้เป็นเส้นตรง แสดงว่ามีการกระจายตัวแบบปกติ กรณีนี้พบว่าค่าที่ได้ใกล้เป็นเส้นตรง จึงสรุปว่าผ่านเงื่อนไขข้อที่ 1</a:t>
            </a:r>
            <a:endParaRPr lang="en-US" sz="2000" dirty="0" smtClean="0"/>
          </a:p>
        </p:txBody>
      </p:sp>
      <p:pic>
        <p:nvPicPr>
          <p:cNvPr id="12" name="Picture 11" descr="13-07-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2492896"/>
            <a:ext cx="3816424" cy="4049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040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6500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13.2 การวิเคราะห์ความถดถอยเชิงพหุด้วยโปรแกรม </a:t>
            </a:r>
            <a:r>
              <a:rPr lang="en-US" sz="3200" b="1" dirty="0" smtClean="0"/>
              <a:t>SPSS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44943" y="600055"/>
            <a:ext cx="5040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/>
              <a:t>13.2.2 การแปลผลการวิเคราะห์ความถดถอยเชิงพหุ</a:t>
            </a:r>
            <a:endParaRPr lang="en-US" sz="28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79512" y="1023119"/>
            <a:ext cx="5003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u="sng" dirty="0" smtClean="0">
                <a:solidFill>
                  <a:srgbClr val="C00000"/>
                </a:solidFill>
              </a:rPr>
              <a:t>การตรวจสอบเงื่อนไขของการวิเคราะห์ความถดถอยเชิงพหุ</a:t>
            </a:r>
            <a:endParaRPr lang="th-TH" sz="24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1412776"/>
            <a:ext cx="84969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/>
              <a:t>การทดสอบเงื่อนไขข้อที่ 2</a:t>
            </a:r>
            <a:r>
              <a:rPr lang="th-TH" sz="2000" dirty="0" smtClean="0"/>
              <a:t> เป็นการทดสอบความแปรปรวนของค่าความคลาดเคลื่อนมีความคงที่ จาก </a:t>
            </a:r>
            <a:r>
              <a:rPr lang="en-US" sz="2000" dirty="0" err="1" smtClean="0"/>
              <a:t>Scatterplot</a:t>
            </a:r>
            <a:r>
              <a:rPr lang="en-US" sz="2000" dirty="0" smtClean="0"/>
              <a:t> </a:t>
            </a:r>
            <a:r>
              <a:rPr lang="th-TH" sz="2000" dirty="0" smtClean="0"/>
              <a:t>โดยพิจารณาจากค่า </a:t>
            </a:r>
            <a:r>
              <a:rPr lang="en-US" sz="2000" dirty="0" smtClean="0"/>
              <a:t>Standardized Residual </a:t>
            </a:r>
            <a:r>
              <a:rPr lang="th-TH" sz="2000" dirty="0" smtClean="0"/>
              <a:t>ในแต่ละระดับของตัวแปรตาม หากข้อมูลส่วนที่มากกว่าและน้อยกว่า 0.0 มีความสมดุล แสดงว่าค่าความแปรปรวนของค่าความคลาดเคลื่อนมีความคงที่ จากข้อมูลพบว่าการกระจายตัวของข้อมูลส่วนที่มากกว่าและน้อยกว่า 0.0 มีความสมดุลกัน จึงสรุปว่าผ่านเงื่อนไขข้อที่ 2</a:t>
            </a:r>
            <a:endParaRPr lang="en-US" sz="2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802492"/>
            <a:ext cx="4630084" cy="357883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6500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13.2 การวิเคราะห์ความถดถอยเชิงพหุด้วยโปรแกรม </a:t>
            </a:r>
            <a:r>
              <a:rPr lang="en-US" sz="3200" b="1" dirty="0" smtClean="0"/>
              <a:t>SPSS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44943" y="600055"/>
            <a:ext cx="5040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/>
              <a:t>13.2.2 การแปลผลการวิเคราะห์ความถดถอยเชิงพหุ</a:t>
            </a:r>
            <a:endParaRPr lang="en-US" sz="28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79512" y="1023119"/>
            <a:ext cx="5003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u="sng" dirty="0" smtClean="0">
                <a:solidFill>
                  <a:srgbClr val="C00000"/>
                </a:solidFill>
              </a:rPr>
              <a:t>การตรวจสอบเงื่อนไขของการวิเคราะห์ความถดถอยเชิงพหุ</a:t>
            </a:r>
            <a:endParaRPr lang="th-TH" sz="24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1412776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/>
              <a:t>การทดสอบเงื่อนไขข้อที่ 3</a:t>
            </a:r>
            <a:r>
              <a:rPr lang="th-TH" sz="2000" dirty="0" smtClean="0"/>
              <a:t> เป็นการทดสอบความเป็นอิสระของค่าความคลาดเคลื่อน</a:t>
            </a:r>
            <a:r>
              <a:rPr lang="en-US" sz="2000" dirty="0" smtClean="0"/>
              <a:t> (Autocorrelation) </a:t>
            </a:r>
            <a:r>
              <a:rPr lang="th-TH" sz="2000" dirty="0" smtClean="0"/>
              <a:t>พิจารณาจากค่า </a:t>
            </a:r>
            <a:r>
              <a:rPr lang="en-US" sz="2000" dirty="0" smtClean="0"/>
              <a:t>Durbin-Watson</a:t>
            </a:r>
            <a:r>
              <a:rPr lang="th-TH" sz="2000" dirty="0" smtClean="0"/>
              <a:t> ในตาราง </a:t>
            </a:r>
            <a:r>
              <a:rPr lang="en-US" sz="2000" dirty="0" smtClean="0"/>
              <a:t>Model Summary </a:t>
            </a:r>
            <a:r>
              <a:rPr lang="th-TH" sz="2000" dirty="0" smtClean="0"/>
              <a:t>หากค่า </a:t>
            </a:r>
            <a:r>
              <a:rPr lang="en-US" sz="2000" b="1" dirty="0" smtClean="0">
                <a:solidFill>
                  <a:srgbClr val="C00000"/>
                </a:solidFill>
              </a:rPr>
              <a:t>Durbin-Watson</a:t>
            </a:r>
            <a:r>
              <a:rPr lang="th-TH" sz="2000" b="1" dirty="0" smtClean="0">
                <a:solidFill>
                  <a:srgbClr val="C00000"/>
                </a:solidFill>
              </a:rPr>
              <a:t> เท่ากับ 1.5-2.5 แสดงว่าค่าความคลาดเคลื่อนเป็นอิสระ</a:t>
            </a:r>
            <a:r>
              <a:rPr lang="th-TH" sz="2000" dirty="0" smtClean="0"/>
              <a:t>กัน ในกรณีนี้ได้ค่าเท่ากับ 1.772 อยู่ระหว่าง 1.5-2.5 จึงสรุปว่าผ่านเงื่อนไขข้อที่ 3</a:t>
            </a:r>
            <a:endParaRPr lang="en-US" sz="2000" dirty="0" smtClean="0"/>
          </a:p>
        </p:txBody>
      </p:sp>
      <p:pic>
        <p:nvPicPr>
          <p:cNvPr id="8" name="Picture 7" descr="Durbin Watso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780928"/>
            <a:ext cx="8460432" cy="2414582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7884368" y="4509120"/>
            <a:ext cx="1080120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6500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13.2 การวิเคราะห์ความถดถอยเชิงพหุด้วยโปรแกรม </a:t>
            </a:r>
            <a:r>
              <a:rPr lang="en-US" sz="3200" b="1" dirty="0" smtClean="0"/>
              <a:t>SPSS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44943" y="600055"/>
            <a:ext cx="5040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/>
              <a:t>13.2.2 การแปลผลการวิเคราะห์ความถดถอยเชิงพหุ</a:t>
            </a:r>
            <a:endParaRPr lang="en-US" sz="28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79512" y="1023119"/>
            <a:ext cx="5003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u="sng" dirty="0" smtClean="0">
                <a:solidFill>
                  <a:srgbClr val="C00000"/>
                </a:solidFill>
              </a:rPr>
              <a:t>การตรวจสอบเงื่อนไขของการวิเคราะห์ความถดถอยเชิงพหุ</a:t>
            </a:r>
            <a:endParaRPr lang="th-TH" sz="24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1412776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/>
              <a:t>การทดสอบเงื่อนไขข้อที่ 4</a:t>
            </a:r>
            <a:r>
              <a:rPr lang="th-TH" sz="2000" dirty="0" smtClean="0"/>
              <a:t> เป็นการทดสอบตัวแปรต้นมีความสัมพันธ์กันเอง (</a:t>
            </a:r>
            <a:r>
              <a:rPr lang="en-US" sz="2000" dirty="0" err="1" smtClean="0"/>
              <a:t>Multicollinearity</a:t>
            </a:r>
            <a:r>
              <a:rPr lang="en-US" sz="2000" dirty="0" smtClean="0"/>
              <a:t>)</a:t>
            </a:r>
            <a:r>
              <a:rPr lang="th-TH" sz="2000" dirty="0" smtClean="0"/>
              <a:t> โดยพิจารณาจากค่า </a:t>
            </a:r>
            <a:r>
              <a:rPr lang="en-US" sz="2000" dirty="0" smtClean="0"/>
              <a:t>Tolerance </a:t>
            </a:r>
            <a:r>
              <a:rPr lang="th-TH" sz="2000" dirty="0" smtClean="0"/>
              <a:t>และ </a:t>
            </a:r>
            <a:r>
              <a:rPr lang="en-US" sz="2000" dirty="0" smtClean="0"/>
              <a:t>VIF (Variance inflation factor)</a:t>
            </a:r>
            <a:r>
              <a:rPr lang="th-TH" sz="2000" dirty="0" smtClean="0"/>
              <a:t> จากตาราง </a:t>
            </a:r>
            <a:r>
              <a:rPr lang="en-US" sz="2000" dirty="0" smtClean="0"/>
              <a:t>Coefficients</a:t>
            </a:r>
            <a:endParaRPr lang="th-TH" sz="20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467544" y="3391964"/>
            <a:ext cx="8352928" cy="3277396"/>
            <a:chOff x="467544" y="3463972"/>
            <a:chExt cx="8352928" cy="3277396"/>
          </a:xfrm>
        </p:grpSpPr>
        <p:pic>
          <p:nvPicPr>
            <p:cNvPr id="14" name="Picture 13" descr="Multicollinearity.bmp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7544" y="3463972"/>
              <a:ext cx="8244408" cy="3277396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>
              <a:off x="7740352" y="5733256"/>
              <a:ext cx="1080120" cy="792088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755576" y="2060848"/>
            <a:ext cx="78488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>
                <a:solidFill>
                  <a:srgbClr val="C00000"/>
                </a:solidFill>
              </a:rPr>
              <a:t>ค่า </a:t>
            </a:r>
            <a:r>
              <a:rPr lang="en-US" sz="2000" b="1" dirty="0" smtClean="0">
                <a:solidFill>
                  <a:srgbClr val="C00000"/>
                </a:solidFill>
              </a:rPr>
              <a:t>Tolerance</a:t>
            </a:r>
            <a:r>
              <a:rPr lang="th-TH" sz="2000" dirty="0" smtClean="0">
                <a:solidFill>
                  <a:srgbClr val="C00000"/>
                </a:solidFill>
              </a:rPr>
              <a:t> </a:t>
            </a:r>
            <a:r>
              <a:rPr lang="th-TH" sz="2000" dirty="0" smtClean="0"/>
              <a:t>มีค่าตั้งแต่ 0-1 ถ้าค่าเข้าใกล้ 1 แสดงว่าตัวแปรเป็นอิสระต่อกัน แต่ถ้าค่าเข้าใกล้ 0 แสดงว่าเกิดปัญหา </a:t>
            </a:r>
            <a:r>
              <a:rPr lang="en-US" sz="2000" dirty="0" err="1" smtClean="0"/>
              <a:t>collinearity</a:t>
            </a:r>
            <a:r>
              <a:rPr lang="en-US" sz="2000" dirty="0" smtClean="0"/>
              <a:t> </a:t>
            </a:r>
            <a:r>
              <a:rPr lang="th-TH" sz="2000" dirty="0" smtClean="0"/>
              <a:t>ค่าที่ยอมรับให้ผ่านเงื่อนไขได้ ค่า </a:t>
            </a:r>
            <a:r>
              <a:rPr lang="en-US" sz="2400" b="1" dirty="0" smtClean="0">
                <a:solidFill>
                  <a:srgbClr val="C00000"/>
                </a:solidFill>
              </a:rPr>
              <a:t>Tolerance </a:t>
            </a:r>
            <a:r>
              <a:rPr lang="th-TH" sz="2400" b="1" dirty="0" smtClean="0">
                <a:solidFill>
                  <a:srgbClr val="C00000"/>
                </a:solidFill>
              </a:rPr>
              <a:t>ต้องมากกว่า </a:t>
            </a:r>
            <a:r>
              <a:rPr lang="en-US" sz="2400" b="1" dirty="0" smtClean="0">
                <a:solidFill>
                  <a:srgbClr val="C00000"/>
                </a:solidFill>
              </a:rPr>
              <a:t>0</a:t>
            </a:r>
            <a:r>
              <a:rPr lang="th-TH" sz="2400" b="1" dirty="0" smtClean="0">
                <a:solidFill>
                  <a:srgbClr val="C00000"/>
                </a:solidFill>
              </a:rPr>
              <a:t>.2 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r>
              <a:rPr lang="th-TH" sz="2000" b="1" dirty="0" smtClean="0">
                <a:solidFill>
                  <a:srgbClr val="C00000"/>
                </a:solidFill>
              </a:rPr>
              <a:t>ค่า </a:t>
            </a:r>
            <a:r>
              <a:rPr lang="en-US" sz="2000" b="1" dirty="0" smtClean="0">
                <a:solidFill>
                  <a:srgbClr val="C00000"/>
                </a:solidFill>
              </a:rPr>
              <a:t>VIF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th-TH" sz="2000" dirty="0" smtClean="0"/>
              <a:t>ได้แก่ (1/</a:t>
            </a:r>
            <a:r>
              <a:rPr lang="en-US" sz="2000" dirty="0" smtClean="0"/>
              <a:t>Tolerance) </a:t>
            </a:r>
            <a:r>
              <a:rPr lang="th-TH" sz="2000" dirty="0" smtClean="0"/>
              <a:t>ค่าที่ยอมรับให้ผ่านเงื่อนไขได้ ค่า </a:t>
            </a:r>
            <a:r>
              <a:rPr lang="en-US" sz="2400" b="1" dirty="0" smtClean="0">
                <a:solidFill>
                  <a:srgbClr val="C00000"/>
                </a:solidFill>
              </a:rPr>
              <a:t>VIF </a:t>
            </a:r>
            <a:r>
              <a:rPr lang="th-TH" sz="2400" b="1" dirty="0" smtClean="0">
                <a:solidFill>
                  <a:srgbClr val="C00000"/>
                </a:solidFill>
              </a:rPr>
              <a:t>ต้องน้อยกว่า 10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th-TH" sz="2000" dirty="0" smtClean="0"/>
              <a:t>เมื่อพิจารณาค่า </a:t>
            </a:r>
            <a:r>
              <a:rPr lang="en-US" sz="2000" dirty="0" smtClean="0"/>
              <a:t>Tolerance </a:t>
            </a:r>
            <a:r>
              <a:rPr lang="th-TH" sz="2000" dirty="0" smtClean="0"/>
              <a:t>เท่ากับ .536 (มากกว่า .2) และ </a:t>
            </a:r>
            <a:r>
              <a:rPr lang="en-US" sz="2000" dirty="0" smtClean="0"/>
              <a:t>VIF </a:t>
            </a:r>
            <a:r>
              <a:rPr lang="th-TH" sz="2000" dirty="0" smtClean="0"/>
              <a:t>เท่ากับ 1.864 (น้อยกว่า 10 ) จึงสรุปว่าผ่านเงื่อนไขข้อที่ 4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6500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13.2 การวิเคราะห์ความถดถอยเชิงพหุด้วยโปรแกรม </a:t>
            </a:r>
            <a:r>
              <a:rPr lang="en-US" sz="3200" b="1" dirty="0" smtClean="0"/>
              <a:t>SPSS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44943" y="600055"/>
            <a:ext cx="5040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/>
              <a:t>13.2.2 การแปลผลการวิเคราะห์ความถดถอยเชิงพหุ</a:t>
            </a:r>
            <a:endParaRPr lang="en-US" sz="28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79512" y="1023119"/>
            <a:ext cx="2194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u="sng" dirty="0" smtClean="0">
                <a:solidFill>
                  <a:srgbClr val="C00000"/>
                </a:solidFill>
              </a:rPr>
              <a:t>การอ่านผลการวิเคราะห์</a:t>
            </a:r>
            <a:endParaRPr lang="th-TH" sz="2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1412776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 smtClean="0"/>
              <a:t>การสรุปตัวแปรต้นที่มีอิทธิพลต่อตัวแปรตาม</a:t>
            </a:r>
            <a:endParaRPr lang="en-US" sz="2400" b="1" dirty="0" smtClean="0"/>
          </a:p>
        </p:txBody>
      </p:sp>
      <p:pic>
        <p:nvPicPr>
          <p:cNvPr id="13" name="Picture 12" descr="Variables Entered Remov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772816"/>
            <a:ext cx="8532440" cy="236214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619672" y="4437112"/>
            <a:ext cx="59875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แสดงการนำเข้าและตัดออกของตัวแปรต้น</a:t>
            </a:r>
            <a:br>
              <a:rPr lang="th-TH" sz="2400" b="1" dirty="0" smtClean="0"/>
            </a:br>
            <a:r>
              <a:rPr lang="th-TH" sz="2400" b="1" dirty="0" smtClean="0"/>
              <a:t>สมการที่ 1 นำเข้า </a:t>
            </a:r>
            <a:r>
              <a:rPr lang="en-US" sz="2400" b="1" dirty="0" smtClean="0"/>
              <a:t>Event </a:t>
            </a:r>
            <a:r>
              <a:rPr lang="th-TH" sz="2400" b="1" dirty="0" smtClean="0"/>
              <a:t>(ไม่มีการตัดออก)</a:t>
            </a:r>
          </a:p>
          <a:p>
            <a:r>
              <a:rPr lang="th-TH" sz="2400" b="1" dirty="0" smtClean="0"/>
              <a:t>สมการที่ 2 นำเข้า </a:t>
            </a:r>
            <a:r>
              <a:rPr lang="en-US" sz="2400" b="1" dirty="0" smtClean="0"/>
              <a:t>Trial </a:t>
            </a:r>
            <a:r>
              <a:rPr lang="th-TH" sz="2400" b="1" dirty="0" smtClean="0"/>
              <a:t>เพิ่ม (ไม่มีการตัดออก) และยุติการนำเข้าตัวแปร</a:t>
            </a:r>
            <a:endParaRPr lang="th-TH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6072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13.1 หลักการพื้นฐานการวิเคราะห์ความถดถอยเชิงพหุ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72670" y="600055"/>
            <a:ext cx="5612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13.1.1 วัตถุประสงค์ของการวิเคราะห์ความถดถอยเชิงพหุ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33736" y="1321604"/>
            <a:ext cx="81307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วัตถุประสงค์ของการวิเคราะห์ความถดถอยเชิงพหุ </a:t>
            </a:r>
            <a:r>
              <a:rPr lang="en-US" sz="2800" b="1" dirty="0" smtClean="0"/>
              <a:t>(Multiple Regression Analysis)</a:t>
            </a:r>
            <a:endParaRPr lang="th-TH" sz="28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1115616" y="1988840"/>
            <a:ext cx="54409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2400" b="1" dirty="0" smtClean="0"/>
              <a:t>1. </a:t>
            </a:r>
            <a:r>
              <a:rPr lang="th-TH" sz="2400" b="1" dirty="0" smtClean="0"/>
              <a:t>เพื่อศึกษาความสัมพันธ์ของตัวแปรต้นที่มีต่อตัวแปรตาม</a:t>
            </a:r>
          </a:p>
          <a:p>
            <a:r>
              <a:rPr lang="th-TH" sz="2400" b="1" dirty="0" smtClean="0"/>
              <a:t>2. เพื่อพยากรณ์ตัวแปรตามเมื่อมีการเปลี่ยนแปลงของตัวแปรต้น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907704" y="3687415"/>
            <a:ext cx="69573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ยอดขาย </a:t>
            </a:r>
            <a:r>
              <a:rPr lang="en-US" sz="2400" b="1" dirty="0" smtClean="0">
                <a:solidFill>
                  <a:srgbClr val="C00000"/>
                </a:solidFill>
              </a:rPr>
              <a:t>= </a:t>
            </a:r>
            <a:r>
              <a:rPr lang="th-TH" sz="2400" b="1" dirty="0" smtClean="0">
                <a:solidFill>
                  <a:srgbClr val="C00000"/>
                </a:solidFill>
              </a:rPr>
              <a:t>ค่าคงที่ + </a:t>
            </a:r>
            <a:r>
              <a:rPr lang="en-US" sz="2400" b="1" dirty="0" smtClean="0">
                <a:solidFill>
                  <a:srgbClr val="C00000"/>
                </a:solidFill>
              </a:rPr>
              <a:t>b</a:t>
            </a:r>
            <a:r>
              <a:rPr lang="en-US" sz="2400" b="1" baseline="-25000" dirty="0" smtClean="0">
                <a:solidFill>
                  <a:srgbClr val="C00000"/>
                </a:solidFill>
              </a:rPr>
              <a:t>1</a:t>
            </a:r>
            <a:r>
              <a:rPr lang="en-US" sz="2400" b="1" dirty="0" smtClean="0">
                <a:solidFill>
                  <a:srgbClr val="C00000"/>
                </a:solidFill>
              </a:rPr>
              <a:t>(</a:t>
            </a:r>
            <a:r>
              <a:rPr lang="th-TH" sz="2400" b="1" dirty="0" smtClean="0">
                <a:solidFill>
                  <a:srgbClr val="C00000"/>
                </a:solidFill>
              </a:rPr>
              <a:t>ค่าโฆษณา</a:t>
            </a:r>
            <a:r>
              <a:rPr lang="en-US" sz="2400" b="1" dirty="0" smtClean="0">
                <a:solidFill>
                  <a:srgbClr val="C00000"/>
                </a:solidFill>
              </a:rPr>
              <a:t>) </a:t>
            </a:r>
            <a:r>
              <a:rPr lang="th-TH" sz="2400" b="1" dirty="0" smtClean="0">
                <a:solidFill>
                  <a:srgbClr val="C00000"/>
                </a:solidFill>
              </a:rPr>
              <a:t>+ </a:t>
            </a:r>
            <a:r>
              <a:rPr lang="en-US" sz="2400" b="1" dirty="0" smtClean="0">
                <a:solidFill>
                  <a:srgbClr val="C00000"/>
                </a:solidFill>
              </a:rPr>
              <a:t>b</a:t>
            </a:r>
            <a:r>
              <a:rPr lang="en-US" sz="2400" b="1" baseline="-25000" dirty="0" smtClean="0">
                <a:solidFill>
                  <a:srgbClr val="C00000"/>
                </a:solidFill>
              </a:rPr>
              <a:t>2</a:t>
            </a:r>
            <a:r>
              <a:rPr lang="en-US" sz="2400" b="1" dirty="0" smtClean="0">
                <a:solidFill>
                  <a:srgbClr val="C00000"/>
                </a:solidFill>
              </a:rPr>
              <a:t>(</a:t>
            </a:r>
            <a:r>
              <a:rPr lang="th-TH" sz="2400" b="1" dirty="0" smtClean="0">
                <a:solidFill>
                  <a:srgbClr val="C00000"/>
                </a:solidFill>
              </a:rPr>
              <a:t>จำนวนรุ่นของสินค้า</a:t>
            </a:r>
            <a:r>
              <a:rPr lang="en-US" sz="2400" b="1" dirty="0" smtClean="0">
                <a:solidFill>
                  <a:srgbClr val="C00000"/>
                </a:solidFill>
              </a:rPr>
              <a:t>) </a:t>
            </a:r>
            <a:r>
              <a:rPr lang="th-TH" sz="2400" b="1" dirty="0" smtClean="0">
                <a:solidFill>
                  <a:srgbClr val="C00000"/>
                </a:solidFill>
              </a:rPr>
              <a:t>+ </a:t>
            </a:r>
            <a:r>
              <a:rPr lang="en-US" sz="2400" b="1" dirty="0" smtClean="0">
                <a:solidFill>
                  <a:srgbClr val="C00000"/>
                </a:solidFill>
              </a:rPr>
              <a:t>b</a:t>
            </a:r>
            <a:r>
              <a:rPr lang="en-US" sz="2400" b="1" baseline="-25000" dirty="0" smtClean="0">
                <a:solidFill>
                  <a:srgbClr val="C00000"/>
                </a:solidFill>
              </a:rPr>
              <a:t>3</a:t>
            </a:r>
            <a:r>
              <a:rPr lang="en-US" sz="2400" b="1" dirty="0" smtClean="0">
                <a:solidFill>
                  <a:srgbClr val="C00000"/>
                </a:solidFill>
              </a:rPr>
              <a:t>(</a:t>
            </a:r>
            <a:r>
              <a:rPr lang="th-TH" sz="2400" b="1" dirty="0" smtClean="0">
                <a:solidFill>
                  <a:srgbClr val="C00000"/>
                </a:solidFill>
              </a:rPr>
              <a:t>ส่วนลดร้านค้า</a:t>
            </a:r>
            <a:r>
              <a:rPr lang="en-US" sz="2400" b="1" dirty="0" smtClean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468188" y="3111351"/>
            <a:ext cx="2239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โดยการสร้างสมการ เช่น </a:t>
            </a:r>
            <a:endParaRPr lang="th-TH" sz="24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6500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13.2 การวิเคราะห์ความถดถอยเชิงพหุด้วยโปรแกรม </a:t>
            </a:r>
            <a:r>
              <a:rPr lang="en-US" sz="3200" b="1" dirty="0" smtClean="0"/>
              <a:t>SPSS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44943" y="600055"/>
            <a:ext cx="5040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/>
              <a:t>13.2.2 การแปลผลการวิเคราะห์ความถดถอยเชิงพหุ</a:t>
            </a:r>
            <a:endParaRPr lang="en-US" sz="28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79512" y="1023119"/>
            <a:ext cx="2194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u="sng" dirty="0" smtClean="0">
                <a:solidFill>
                  <a:srgbClr val="C00000"/>
                </a:solidFill>
              </a:rPr>
              <a:t>การอ่านผลการวิเคราะห์</a:t>
            </a:r>
            <a:endParaRPr lang="th-TH" sz="2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1412776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 smtClean="0"/>
              <a:t>การทดสอบความสัมพันธ์ระหว่างตัวแปร</a:t>
            </a:r>
            <a:endParaRPr lang="en-US" sz="2400" b="1" u="sng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539552" y="5013176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ทั้งสมการที่ 1 และ 2 ค่า </a:t>
            </a:r>
            <a:r>
              <a:rPr lang="en-US" sz="2400" b="1" dirty="0" smtClean="0"/>
              <a:t>Sig. = .000 </a:t>
            </a:r>
            <a:r>
              <a:rPr lang="th-TH" sz="2400" b="1" dirty="0" smtClean="0"/>
              <a:t>จึงปฏิเสธ </a:t>
            </a:r>
            <a:r>
              <a:rPr lang="en-US" sz="2400" b="1" dirty="0" smtClean="0"/>
              <a:t>H</a:t>
            </a:r>
            <a:r>
              <a:rPr lang="en-US" b="1" dirty="0" smtClean="0"/>
              <a:t>0</a:t>
            </a:r>
            <a:r>
              <a:rPr lang="en-US" sz="2400" b="1" dirty="0" smtClean="0"/>
              <a:t> </a:t>
            </a:r>
            <a:r>
              <a:rPr lang="th-TH" sz="2400" b="1" dirty="0" smtClean="0"/>
              <a:t>และยอมรับ </a:t>
            </a:r>
            <a:r>
              <a:rPr lang="en-US" sz="2400" b="1" dirty="0" smtClean="0"/>
              <a:t>H</a:t>
            </a:r>
            <a:r>
              <a:rPr lang="en-US" b="1" dirty="0" smtClean="0"/>
              <a:t>1</a:t>
            </a:r>
            <a:r>
              <a:rPr lang="en-US" sz="2400" b="1" dirty="0" smtClean="0"/>
              <a:t> </a:t>
            </a:r>
            <a:endParaRPr lang="th-TH" sz="2400" b="1" dirty="0" smtClean="0"/>
          </a:p>
          <a:p>
            <a:r>
              <a:rPr lang="th-TH" sz="2400" b="1" dirty="0" smtClean="0"/>
              <a:t>สรุปว่าตัวแปรต้นอย่างน้อย 1 ตัวแปร มีความสัมพันธ์กับตัวแปรตาม</a:t>
            </a:r>
          </a:p>
        </p:txBody>
      </p:sp>
      <p:pic>
        <p:nvPicPr>
          <p:cNvPr id="8" name="Picture 7" descr="ANOVA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772816"/>
            <a:ext cx="8063880" cy="2974418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7596336" y="2420888"/>
            <a:ext cx="1080120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Oval 14"/>
          <p:cNvSpPr/>
          <p:nvPr/>
        </p:nvSpPr>
        <p:spPr>
          <a:xfrm>
            <a:off x="7596336" y="3429000"/>
            <a:ext cx="1080120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6500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13.2 การวิเคราะห์ความถดถอยเชิงพหุด้วยโปรแกรม </a:t>
            </a:r>
            <a:r>
              <a:rPr lang="en-US" sz="3200" b="1" dirty="0" smtClean="0"/>
              <a:t>SPSS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44943" y="600055"/>
            <a:ext cx="5040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/>
              <a:t>13.2.2 การแปลผลการวิเคราะห์ความถดถอยเชิงพหุ</a:t>
            </a:r>
            <a:endParaRPr lang="en-US" sz="28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79512" y="1023119"/>
            <a:ext cx="2194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u="sng" dirty="0" smtClean="0">
                <a:solidFill>
                  <a:srgbClr val="C00000"/>
                </a:solidFill>
              </a:rPr>
              <a:t>การอ่านผลการวิเคราะห์</a:t>
            </a:r>
            <a:endParaRPr lang="th-TH" sz="2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1412776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 smtClean="0"/>
              <a:t>การเลือกสมการพยากรณ์</a:t>
            </a:r>
            <a:endParaRPr lang="en-US" sz="2400" b="1" u="sng" dirty="0" smtClean="0"/>
          </a:p>
        </p:txBody>
      </p:sp>
      <p:pic>
        <p:nvPicPr>
          <p:cNvPr id="12" name="Picture 11" descr="Model Summay.bmp"/>
          <p:cNvPicPr>
            <a:picLocks noChangeAspect="1"/>
          </p:cNvPicPr>
          <p:nvPr/>
        </p:nvPicPr>
        <p:blipFill>
          <a:blip r:embed="rId2" cstate="print"/>
          <a:srcRect t="6068"/>
          <a:stretch>
            <a:fillRect/>
          </a:stretch>
        </p:blipFill>
        <p:spPr>
          <a:xfrm>
            <a:off x="467544" y="1844824"/>
            <a:ext cx="8316416" cy="222946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7544" y="4350583"/>
            <a:ext cx="7992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000" b="1" dirty="0" smtClean="0">
                <a:solidFill>
                  <a:srgbClr val="C00000"/>
                </a:solidFill>
              </a:rPr>
              <a:t>สมการที่ 1 </a:t>
            </a:r>
            <a:r>
              <a:rPr lang="th-TH" sz="2000" dirty="0" smtClean="0"/>
              <a:t>มีตัวแปรต้น 1 ตัวแปร คือ </a:t>
            </a:r>
            <a:r>
              <a:rPr lang="en-US" sz="2000" dirty="0" smtClean="0"/>
              <a:t>Event </a:t>
            </a:r>
            <a:r>
              <a:rPr lang="th-TH" sz="2000" dirty="0" smtClean="0"/>
              <a:t>มีอำนาจในการทำนายผล </a:t>
            </a:r>
            <a:r>
              <a:rPr lang="en-US" sz="2000" dirty="0" smtClean="0"/>
              <a:t>(Adjusted R Square) </a:t>
            </a:r>
            <a:r>
              <a:rPr lang="th-TH" sz="2000" dirty="0" smtClean="0"/>
              <a:t>เท่ากับ .862 หมายถึง การเปลี่ยนแปลงของยอดขายเกิดจากอิทธิพลของค่าใช้จ่ายการจัดงานกิจกรรม (</a:t>
            </a:r>
            <a:r>
              <a:rPr lang="en-US" sz="2000" dirty="0" smtClean="0"/>
              <a:t>Event) </a:t>
            </a:r>
            <a:r>
              <a:rPr lang="th-TH" sz="2000" dirty="0" smtClean="0"/>
              <a:t>ร้อยละ 86.2 </a:t>
            </a:r>
            <a:r>
              <a:rPr lang="en-US" sz="2000" dirty="0" smtClean="0"/>
              <a:t>(</a:t>
            </a:r>
            <a:r>
              <a:rPr lang="th-TH" sz="2000" dirty="0" smtClean="0"/>
              <a:t>เกิดจากปัจจัยอื่น ๆ ร้อยละ 13.8)</a:t>
            </a:r>
            <a:endParaRPr lang="en-US" sz="2000" dirty="0" smtClean="0"/>
          </a:p>
          <a:p>
            <a:pPr lvl="0"/>
            <a:endParaRPr lang="en-US" sz="2000" dirty="0" smtClean="0"/>
          </a:p>
          <a:p>
            <a:pPr lvl="0"/>
            <a:r>
              <a:rPr lang="th-TH" sz="2000" b="1" dirty="0" smtClean="0">
                <a:solidFill>
                  <a:srgbClr val="C00000"/>
                </a:solidFill>
              </a:rPr>
              <a:t>สมการที่ 2 </a:t>
            </a:r>
            <a:r>
              <a:rPr lang="th-TH" sz="2000" dirty="0" smtClean="0"/>
              <a:t>มี 2 ตัวแปร คือ </a:t>
            </a:r>
            <a:r>
              <a:rPr lang="en-US" sz="2000" dirty="0" smtClean="0"/>
              <a:t>Event </a:t>
            </a:r>
            <a:r>
              <a:rPr lang="th-TH" sz="2000" dirty="0" smtClean="0"/>
              <a:t>และ </a:t>
            </a:r>
            <a:r>
              <a:rPr lang="en-US" sz="2000" dirty="0" smtClean="0"/>
              <a:t>Trial </a:t>
            </a:r>
            <a:r>
              <a:rPr lang="th-TH" sz="2000" dirty="0" smtClean="0"/>
              <a:t>มีอำนาจในการทำนายผล </a:t>
            </a:r>
            <a:r>
              <a:rPr lang="en-US" sz="2000" dirty="0" smtClean="0"/>
              <a:t>(Adjusted R Square) </a:t>
            </a:r>
            <a:r>
              <a:rPr lang="th-TH" sz="2000" dirty="0" smtClean="0"/>
              <a:t>รวมเท่ากับ .964 หมายถึง การเปลี่ยนแปลงของยอดขายเกิดจากอิทธิพลของค่าใช้จ่ายการจัดงานกิจกรรม (</a:t>
            </a:r>
            <a:r>
              <a:rPr lang="en-US" sz="2000" dirty="0" smtClean="0"/>
              <a:t>Event) </a:t>
            </a:r>
            <a:r>
              <a:rPr lang="th-TH" sz="2000" dirty="0" smtClean="0"/>
              <a:t>และค่าใช้จ่ายการทดลองใช้สินค้าร้อยละ 96.4 </a:t>
            </a:r>
            <a:r>
              <a:rPr lang="en-US" sz="2000" dirty="0" smtClean="0"/>
              <a:t>(</a:t>
            </a:r>
            <a:r>
              <a:rPr lang="th-TH" sz="2000" dirty="0" smtClean="0"/>
              <a:t>เกิดจากปัจจัยอื่น ๆ เพียงร้อยละ 3.6) </a:t>
            </a:r>
            <a:endParaRPr lang="en-US" sz="2000" dirty="0" smtClean="0"/>
          </a:p>
        </p:txBody>
      </p:sp>
      <p:sp>
        <p:nvSpPr>
          <p:cNvPr id="14" name="Oval 13"/>
          <p:cNvSpPr/>
          <p:nvPr/>
        </p:nvSpPr>
        <p:spPr>
          <a:xfrm>
            <a:off x="2627784" y="2852936"/>
            <a:ext cx="720080" cy="100811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oefficient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600822"/>
            <a:ext cx="8388424" cy="326833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5707" y="158156"/>
            <a:ext cx="6500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13.2 การวิเคราะห์ความถดถอยเชิงพหุด้วยโปรแกรม </a:t>
            </a:r>
            <a:r>
              <a:rPr lang="en-US" sz="3200" b="1" dirty="0" smtClean="0"/>
              <a:t>SPSS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44943" y="600055"/>
            <a:ext cx="5040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/>
              <a:t>13.2.2 การแปลผลการวิเคราะห์ความถดถอยเชิงพหุ</a:t>
            </a:r>
            <a:endParaRPr lang="en-US" sz="28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79512" y="1023119"/>
            <a:ext cx="2194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u="sng" dirty="0" smtClean="0">
                <a:solidFill>
                  <a:srgbClr val="C00000"/>
                </a:solidFill>
              </a:rPr>
              <a:t>การอ่านผลการวิเคราะห์</a:t>
            </a:r>
            <a:endParaRPr lang="th-TH" sz="2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1412776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 smtClean="0"/>
              <a:t>การเขียนสมการพยากรณ์</a:t>
            </a:r>
            <a:endParaRPr lang="en-US" sz="2400" b="1" u="sng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539552" y="4915034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ยอดขาย </a:t>
            </a:r>
            <a:r>
              <a:rPr lang="en-US" sz="2400" b="1" dirty="0" smtClean="0">
                <a:solidFill>
                  <a:srgbClr val="C00000"/>
                </a:solidFill>
              </a:rPr>
              <a:t>= b</a:t>
            </a:r>
            <a:r>
              <a:rPr lang="en-US" sz="2400" b="1" baseline="-25000" dirty="0" smtClean="0">
                <a:solidFill>
                  <a:srgbClr val="C00000"/>
                </a:solidFill>
              </a:rPr>
              <a:t>0</a:t>
            </a:r>
            <a:r>
              <a:rPr lang="th-TH" sz="2400" b="1" dirty="0" smtClean="0">
                <a:solidFill>
                  <a:srgbClr val="C00000"/>
                </a:solidFill>
              </a:rPr>
              <a:t> + </a:t>
            </a:r>
            <a:r>
              <a:rPr lang="en-US" sz="2400" b="1" dirty="0" smtClean="0">
                <a:solidFill>
                  <a:srgbClr val="C00000"/>
                </a:solidFill>
              </a:rPr>
              <a:t>b</a:t>
            </a:r>
            <a:r>
              <a:rPr lang="en-US" sz="2400" b="1" baseline="-25000" dirty="0" smtClean="0">
                <a:solidFill>
                  <a:srgbClr val="C00000"/>
                </a:solidFill>
              </a:rPr>
              <a:t>1</a:t>
            </a:r>
            <a:r>
              <a:rPr lang="en-US" sz="2400" b="1" dirty="0" smtClean="0">
                <a:solidFill>
                  <a:srgbClr val="C00000"/>
                </a:solidFill>
              </a:rPr>
              <a:t>(Event) </a:t>
            </a:r>
            <a:r>
              <a:rPr lang="th-TH" sz="2400" b="1" dirty="0" smtClean="0">
                <a:solidFill>
                  <a:srgbClr val="C00000"/>
                </a:solidFill>
              </a:rPr>
              <a:t>+ </a:t>
            </a:r>
            <a:r>
              <a:rPr lang="en-US" sz="2400" b="1" dirty="0" smtClean="0">
                <a:solidFill>
                  <a:srgbClr val="C00000"/>
                </a:solidFill>
              </a:rPr>
              <a:t>b</a:t>
            </a:r>
            <a:r>
              <a:rPr lang="en-US" sz="2400" b="1" baseline="-25000" dirty="0" smtClean="0">
                <a:solidFill>
                  <a:srgbClr val="C00000"/>
                </a:solidFill>
              </a:rPr>
              <a:t>2</a:t>
            </a:r>
            <a:r>
              <a:rPr lang="en-US" sz="2400" b="1" dirty="0" smtClean="0">
                <a:solidFill>
                  <a:srgbClr val="C00000"/>
                </a:solidFill>
              </a:rPr>
              <a:t>(Trial) </a:t>
            </a:r>
          </a:p>
          <a:p>
            <a:r>
              <a:rPr lang="th-TH" sz="2400" b="1" dirty="0" smtClean="0">
                <a:solidFill>
                  <a:srgbClr val="C00000"/>
                </a:solidFill>
              </a:rPr>
              <a:t>จากตาราง </a:t>
            </a:r>
            <a:r>
              <a:rPr lang="en-US" sz="2400" b="1" dirty="0" smtClean="0">
                <a:solidFill>
                  <a:srgbClr val="C00000"/>
                </a:solidFill>
              </a:rPr>
              <a:t>Coefficients</a:t>
            </a:r>
            <a:r>
              <a:rPr lang="th-TH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b</a:t>
            </a:r>
            <a:r>
              <a:rPr lang="en-US" sz="2400" b="1" baseline="-25000" dirty="0" smtClean="0">
                <a:solidFill>
                  <a:srgbClr val="C00000"/>
                </a:solidFill>
              </a:rPr>
              <a:t>0</a:t>
            </a:r>
            <a:r>
              <a:rPr lang="en-US" sz="2400" b="1" dirty="0" smtClean="0">
                <a:solidFill>
                  <a:srgbClr val="C00000"/>
                </a:solidFill>
              </a:rPr>
              <a:t> =</a:t>
            </a:r>
            <a:r>
              <a:rPr lang="th-TH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4,341,690       b</a:t>
            </a:r>
            <a:r>
              <a:rPr lang="en-US" sz="2400" b="1" baseline="-25000" dirty="0" smtClean="0">
                <a:solidFill>
                  <a:srgbClr val="C00000"/>
                </a:solidFill>
              </a:rPr>
              <a:t>1</a:t>
            </a:r>
            <a:r>
              <a:rPr lang="en-US" sz="2400" b="1" dirty="0" smtClean="0">
                <a:solidFill>
                  <a:srgbClr val="C00000"/>
                </a:solidFill>
              </a:rPr>
              <a:t>=</a:t>
            </a:r>
            <a:r>
              <a:rPr lang="th-TH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43</a:t>
            </a:r>
            <a:r>
              <a:rPr lang="th-TH" sz="2400" b="1" dirty="0" smtClean="0">
                <a:solidFill>
                  <a:srgbClr val="C00000"/>
                </a:solidFill>
              </a:rPr>
              <a:t>          </a:t>
            </a:r>
            <a:r>
              <a:rPr lang="en-US" sz="2400" b="1" dirty="0" smtClean="0">
                <a:solidFill>
                  <a:srgbClr val="C00000"/>
                </a:solidFill>
              </a:rPr>
              <a:t>b</a:t>
            </a:r>
            <a:r>
              <a:rPr lang="en-US" sz="2400" b="1" baseline="-25000" dirty="0" smtClean="0">
                <a:solidFill>
                  <a:srgbClr val="C00000"/>
                </a:solidFill>
              </a:rPr>
              <a:t>2</a:t>
            </a:r>
            <a:r>
              <a:rPr lang="en-US" sz="2400" b="1" dirty="0" smtClean="0">
                <a:solidFill>
                  <a:srgbClr val="C00000"/>
                </a:solidFill>
              </a:rPr>
              <a:t>=</a:t>
            </a:r>
            <a:r>
              <a:rPr lang="th-TH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119</a:t>
            </a:r>
          </a:p>
          <a:p>
            <a:r>
              <a:rPr lang="th-TH" sz="2400" b="1" dirty="0" smtClean="0">
                <a:solidFill>
                  <a:srgbClr val="C00000"/>
                </a:solidFill>
              </a:rPr>
              <a:t>ยอดขาย </a:t>
            </a:r>
            <a:r>
              <a:rPr lang="en-US" sz="2400" b="1" dirty="0" smtClean="0">
                <a:solidFill>
                  <a:srgbClr val="C00000"/>
                </a:solidFill>
              </a:rPr>
              <a:t>= 4,341,690</a:t>
            </a:r>
            <a:r>
              <a:rPr lang="th-TH" sz="2400" b="1" dirty="0" smtClean="0">
                <a:solidFill>
                  <a:srgbClr val="C00000"/>
                </a:solidFill>
              </a:rPr>
              <a:t> + </a:t>
            </a:r>
            <a:r>
              <a:rPr lang="en-US" sz="2400" b="1" dirty="0" smtClean="0">
                <a:solidFill>
                  <a:srgbClr val="C00000"/>
                </a:solidFill>
              </a:rPr>
              <a:t>43(Event) </a:t>
            </a:r>
            <a:r>
              <a:rPr lang="th-TH" sz="2400" b="1" dirty="0" smtClean="0">
                <a:solidFill>
                  <a:srgbClr val="C00000"/>
                </a:solidFill>
              </a:rPr>
              <a:t>+ </a:t>
            </a:r>
            <a:r>
              <a:rPr lang="en-US" sz="2400" b="1" dirty="0" smtClean="0">
                <a:solidFill>
                  <a:srgbClr val="C00000"/>
                </a:solidFill>
              </a:rPr>
              <a:t>119(Trial)</a:t>
            </a:r>
          </a:p>
          <a:p>
            <a:r>
              <a:rPr lang="th-TH" dirty="0" smtClean="0"/>
              <a:t>หากนักการตลาดใช้งบประมาณการจัดงานกิจกรรมเท่ากับ 50,000 บาท และใช้งบประมาณการให้ทดลองใช้สินค้าเท่ากับ 100,000 บาท คาดว่าจะสร้างยอดขายเท่ากับ </a:t>
            </a:r>
            <a:r>
              <a:rPr lang="en-US" dirty="0" smtClean="0"/>
              <a:t>4,341,690</a:t>
            </a:r>
            <a:r>
              <a:rPr lang="th-TH" dirty="0" smtClean="0"/>
              <a:t> + </a:t>
            </a:r>
            <a:r>
              <a:rPr lang="en-US" dirty="0" smtClean="0"/>
              <a:t>43(</a:t>
            </a:r>
            <a:r>
              <a:rPr lang="th-TH" dirty="0" smtClean="0"/>
              <a:t>50,000</a:t>
            </a:r>
            <a:r>
              <a:rPr lang="en-US" dirty="0" smtClean="0"/>
              <a:t>) </a:t>
            </a:r>
            <a:r>
              <a:rPr lang="th-TH" dirty="0" smtClean="0"/>
              <a:t>+ </a:t>
            </a:r>
            <a:r>
              <a:rPr lang="en-US" dirty="0" smtClean="0"/>
              <a:t>119(</a:t>
            </a:r>
            <a:r>
              <a:rPr lang="th-TH" dirty="0" smtClean="0"/>
              <a:t>100,000</a:t>
            </a:r>
            <a:r>
              <a:rPr lang="en-US" dirty="0" smtClean="0"/>
              <a:t>)</a:t>
            </a:r>
            <a:r>
              <a:rPr lang="th-TH" dirty="0" smtClean="0"/>
              <a:t>  </a:t>
            </a:r>
            <a:r>
              <a:rPr lang="en-US" dirty="0" smtClean="0"/>
              <a:t>=  18,391,690 </a:t>
            </a:r>
            <a:r>
              <a:rPr lang="th-TH" dirty="0" smtClean="0"/>
              <a:t>บาท</a:t>
            </a:r>
            <a:endParaRPr lang="en-US" dirty="0" smtClean="0"/>
          </a:p>
        </p:txBody>
      </p:sp>
      <p:sp>
        <p:nvSpPr>
          <p:cNvPr id="15" name="Oval 14"/>
          <p:cNvSpPr/>
          <p:nvPr/>
        </p:nvSpPr>
        <p:spPr>
          <a:xfrm>
            <a:off x="1475656" y="3933056"/>
            <a:ext cx="720080" cy="72008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30556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13.3 การพยากรณ์ยอดขาย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30449" y="600055"/>
            <a:ext cx="29546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รูปแบบการพยากรณ์ยอดขาย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339752" y="2204864"/>
            <a:ext cx="4215346" cy="382819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ฝ่ายบริหารหรือฝ่ายการตลาดพยากรณ์การขาย</a:t>
            </a:r>
            <a:endParaRPr kumimoji="0" lang="th-TH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2915816" y="4924110"/>
            <a:ext cx="2422966" cy="330761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h-TH" sz="24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ฝ่ายขายพยากรณ์การขาย</a:t>
            </a:r>
          </a:p>
        </p:txBody>
      </p:sp>
      <p:sp>
        <p:nvSpPr>
          <p:cNvPr id="1031" name="Oval 7"/>
          <p:cNvSpPr>
            <a:spLocks noChangeArrowheads="1"/>
          </p:cNvSpPr>
          <p:nvPr/>
        </p:nvSpPr>
        <p:spPr bwMode="auto">
          <a:xfrm>
            <a:off x="3635896" y="3249011"/>
            <a:ext cx="1027444" cy="1027027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th-TH" sz="24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การต่อรอง</a:t>
            </a:r>
          </a:p>
        </p:txBody>
      </p:sp>
      <p:sp>
        <p:nvSpPr>
          <p:cNvPr id="1033" name="AutoShape 9"/>
          <p:cNvSpPr>
            <a:spLocks noChangeArrowheads="1"/>
          </p:cNvSpPr>
          <p:nvPr/>
        </p:nvSpPr>
        <p:spPr bwMode="auto">
          <a:xfrm rot="10800000">
            <a:off x="3779913" y="4348046"/>
            <a:ext cx="709584" cy="432047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0000"/>
          </a:solidFill>
          <a:ln w="38100">
            <a:noFill/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th-TH" sz="320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5322919" y="3339934"/>
            <a:ext cx="2417433" cy="783338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h-TH" sz="24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การกำหนดเป้ายอดขาย</a:t>
            </a:r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4499992" y="2619854"/>
            <a:ext cx="324036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th-TH" sz="24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การพยากรณ์การขายจากบนลงล่าง</a:t>
            </a: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4499992" y="4348046"/>
            <a:ext cx="352839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th-TH" sz="24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การพยากรณ์การขายจากล่างขึ้นบน</a:t>
            </a:r>
          </a:p>
        </p:txBody>
      </p:sp>
      <p:sp>
        <p:nvSpPr>
          <p:cNvPr id="22" name="AutoShape 9"/>
          <p:cNvSpPr>
            <a:spLocks noChangeArrowheads="1"/>
          </p:cNvSpPr>
          <p:nvPr/>
        </p:nvSpPr>
        <p:spPr bwMode="auto">
          <a:xfrm>
            <a:off x="3779912" y="2691863"/>
            <a:ext cx="709584" cy="432047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0000"/>
          </a:solidFill>
          <a:ln w="38100">
            <a:noFill/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th-TH" sz="320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3" name="AutoShape 9"/>
          <p:cNvSpPr>
            <a:spLocks noChangeArrowheads="1"/>
          </p:cNvSpPr>
          <p:nvPr/>
        </p:nvSpPr>
        <p:spPr bwMode="auto">
          <a:xfrm rot="16200000">
            <a:off x="4577248" y="3550710"/>
            <a:ext cx="709584" cy="432047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0000"/>
          </a:solidFill>
          <a:ln w="38100">
            <a:noFill/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th-TH" sz="320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5576" y="1321604"/>
            <a:ext cx="29546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/>
              <a:t>รูปแบบการพยากรณ์ยอดขาย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30556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13.3 การพยากรณ์ยอดขาย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7599" y="600055"/>
            <a:ext cx="21275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วิธีพยากรณ์ยอดขาย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1835697" y="2060848"/>
            <a:ext cx="5544615" cy="2449619"/>
            <a:chOff x="1835697" y="2060848"/>
            <a:chExt cx="5544615" cy="2449619"/>
          </a:xfrm>
        </p:grpSpPr>
        <p:sp>
          <p:nvSpPr>
            <p:cNvPr id="2052" name="Rectangle 4"/>
            <p:cNvSpPr>
              <a:spLocks noChangeArrowheads="1"/>
            </p:cNvSpPr>
            <p:nvPr/>
          </p:nvSpPr>
          <p:spPr bwMode="auto">
            <a:xfrm>
              <a:off x="3318551" y="2060848"/>
              <a:ext cx="2765618" cy="34805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360000" tIns="45720" rIns="36000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วิธีพยากรณ์ยอดขาย</a:t>
              </a:r>
              <a:endParaRPr kumimoji="0" lang="th-TH" sz="4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2053" name="Rectangle 5"/>
            <p:cNvSpPr>
              <a:spLocks noChangeArrowheads="1"/>
            </p:cNvSpPr>
            <p:nvPr/>
          </p:nvSpPr>
          <p:spPr bwMode="auto">
            <a:xfrm>
              <a:off x="1835697" y="2818569"/>
              <a:ext cx="2763644" cy="1691898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180000" tIns="45720" rIns="3600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th-TH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วิธีเชิงนามธรรม</a:t>
              </a:r>
              <a:endPara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endParaRPr>
            </a:p>
            <a:p>
              <a:pPr marL="0" marR="0" lvl="1" indent="0" algn="thaiDist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ourier New" pitchFamily="49" charset="0"/>
                <a:buChar char="o"/>
                <a:tabLst/>
              </a:pPr>
              <a:r>
                <a:rPr lang="th-TH" sz="2000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 การคาดการณ์จากผู้ใช้</a:t>
              </a:r>
              <a:endParaRPr lang="en-US" sz="2000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endParaRPr>
            </a:p>
            <a:p>
              <a:pPr marL="0" marR="0" lvl="0" indent="0" algn="thaiDi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ourier New" pitchFamily="49" charset="0"/>
                <a:buChar char="o"/>
                <a:tabLst/>
              </a:pPr>
              <a:r>
                <a:rPr kumimoji="0" lang="th-T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 การประมาณการจากพนักงานขาย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endParaRPr>
            </a:p>
            <a:p>
              <a:pPr marL="0" marR="0" lvl="0" indent="0" algn="thaiDi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ourier New" pitchFamily="49" charset="0"/>
                <a:buChar char="o"/>
                <a:tabLst/>
              </a:pPr>
              <a:r>
                <a:rPr kumimoji="0" lang="th-T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 ความเห็นจากคณะผู้เชี่ยวชาญ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endParaRPr>
            </a:p>
            <a:p>
              <a:pPr marL="0" marR="0" lvl="0" indent="0" algn="thaiDi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ourier New" pitchFamily="49" charset="0"/>
                <a:buChar char="o"/>
                <a:tabLst/>
              </a:pPr>
              <a:r>
                <a:rPr kumimoji="0" lang="th-T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 เทคนิค</a:t>
              </a:r>
              <a:r>
                <a:rPr kumimoji="0" lang="th-TH" sz="2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เดล</a:t>
              </a:r>
              <a:r>
                <a:rPr kumimoji="0" lang="th-T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ฟาย</a:t>
              </a:r>
              <a:endParaRPr kumimoji="0" lang="th-TH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2054" name="Rectangle 6"/>
            <p:cNvSpPr>
              <a:spLocks noChangeArrowheads="1"/>
            </p:cNvSpPr>
            <p:nvPr/>
          </p:nvSpPr>
          <p:spPr bwMode="auto">
            <a:xfrm>
              <a:off x="4735865" y="2818569"/>
              <a:ext cx="2644447" cy="1691898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180000" tIns="45720" rIns="3600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th-TH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วิธีเชิงรูปธรรม</a:t>
              </a:r>
              <a:endPara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endParaRPr>
            </a:p>
            <a:p>
              <a:pPr algn="thaiDist" fontAlgn="base">
                <a:spcBef>
                  <a:spcPct val="0"/>
                </a:spcBef>
                <a:spcAft>
                  <a:spcPct val="0"/>
                </a:spcAft>
                <a:buFont typeface="Courier New" pitchFamily="49" charset="0"/>
                <a:buChar char="o"/>
              </a:pPr>
              <a:r>
                <a:rPr lang="th-TH" sz="2000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 การทดสอบตลาด</a:t>
              </a:r>
              <a:endParaRPr lang="en-US" sz="2000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endParaRPr>
            </a:p>
            <a:p>
              <a:pPr marL="0" marR="0" lvl="0" indent="0" algn="thaiDi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ourier New" pitchFamily="49" charset="0"/>
                <a:buChar char="o"/>
                <a:tabLst/>
              </a:pPr>
              <a:r>
                <a:rPr kumimoji="0" lang="th-T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 การวิเคราะห์อนุกรมเวลา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endParaRPr>
            </a:p>
            <a:p>
              <a:pPr lvl="0" algn="thaiDist" fontAlgn="base">
                <a:spcBef>
                  <a:spcPct val="0"/>
                </a:spcBef>
                <a:spcAft>
                  <a:spcPct val="0"/>
                </a:spcAft>
                <a:buFont typeface="Courier New" pitchFamily="49" charset="0"/>
                <a:buChar char="o"/>
              </a:pPr>
              <a:r>
                <a:rPr kumimoji="0" lang="th-T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 การ</a:t>
              </a:r>
              <a:r>
                <a:rPr lang="th-TH" sz="2000" dirty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วิเคราะห์</a:t>
              </a:r>
              <a:r>
                <a:rPr lang="th-TH" sz="2000" dirty="0" err="1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อุป</a:t>
              </a:r>
              <a:r>
                <a:rPr lang="th-TH" sz="2000" dirty="0" err="1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สงค์</a:t>
              </a:r>
              <a:r>
                <a:rPr lang="th-TH" sz="2000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เชิงสถิติ</a:t>
              </a:r>
              <a:endParaRPr kumimoji="0" lang="th-TH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cxnSp>
          <p:nvCxnSpPr>
            <p:cNvPr id="2055" name="AutoShape 7"/>
            <p:cNvCxnSpPr>
              <a:cxnSpLocks noChangeShapeType="1"/>
            </p:cNvCxnSpPr>
            <p:nvPr/>
          </p:nvCxnSpPr>
          <p:spPr bwMode="auto">
            <a:xfrm>
              <a:off x="4669191" y="2408904"/>
              <a:ext cx="0" cy="20451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</p:cxnSp>
        <p:cxnSp>
          <p:nvCxnSpPr>
            <p:cNvPr id="2056" name="AutoShape 8"/>
            <p:cNvCxnSpPr>
              <a:cxnSpLocks noChangeShapeType="1"/>
            </p:cNvCxnSpPr>
            <p:nvPr/>
          </p:nvCxnSpPr>
          <p:spPr bwMode="auto">
            <a:xfrm>
              <a:off x="3739551" y="2605797"/>
              <a:ext cx="2067560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</p:cxnSp>
        <p:cxnSp>
          <p:nvCxnSpPr>
            <p:cNvPr id="2057" name="AutoShape 9"/>
            <p:cNvCxnSpPr>
              <a:cxnSpLocks noChangeShapeType="1"/>
            </p:cNvCxnSpPr>
            <p:nvPr/>
          </p:nvCxnSpPr>
          <p:spPr bwMode="auto">
            <a:xfrm>
              <a:off x="3745901" y="2600716"/>
              <a:ext cx="0" cy="20515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058" name="AutoShape 10"/>
            <p:cNvCxnSpPr>
              <a:cxnSpLocks noChangeShapeType="1"/>
            </p:cNvCxnSpPr>
            <p:nvPr/>
          </p:nvCxnSpPr>
          <p:spPr bwMode="auto">
            <a:xfrm>
              <a:off x="5800761" y="2600716"/>
              <a:ext cx="0" cy="20515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</p:cxn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30556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13.3 การพยากรณ์ยอดขาย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8906" y="600055"/>
            <a:ext cx="4846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13.3.1 การพยากรณ์ยอดขายด้วยวิธีเชิงนามธรรม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0272" y="1340768"/>
            <a:ext cx="55114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การพยากรณ์ยอดขายด้วยวิธีเชิง</a:t>
            </a:r>
            <a:r>
              <a:rPr lang="th-TH" sz="2800" b="1" dirty="0" smtClean="0"/>
              <a:t>นามธรรม (เชิงคุณภาพ)</a:t>
            </a:r>
            <a:endParaRPr lang="en-US" sz="2800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187624" y="1860500"/>
            <a:ext cx="669674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 smtClean="0">
                <a:solidFill>
                  <a:srgbClr val="C00000"/>
                </a:solidFill>
              </a:rPr>
              <a:t>การคาดการณ์จากผู้ใช้</a:t>
            </a:r>
            <a:endParaRPr lang="en-US" sz="2400" b="1" u="sng" dirty="0" smtClean="0">
              <a:solidFill>
                <a:srgbClr val="C00000"/>
              </a:solidFill>
            </a:endParaRPr>
          </a:p>
          <a:p>
            <a:r>
              <a:rPr lang="th-TH" sz="2000" dirty="0" smtClean="0"/>
              <a:t>วิธีนี้ส่วนใหญ่เรียกว่าวิธีความตั้งใจของผู้ซื้อ </a:t>
            </a:r>
            <a:r>
              <a:rPr lang="en-US" sz="2000" dirty="0" smtClean="0"/>
              <a:t>(Buyers’ intentions method) </a:t>
            </a:r>
            <a:r>
              <a:rPr lang="th-TH" sz="2000" dirty="0" smtClean="0"/>
              <a:t>เนื่องจากเป็นการสอบถามลูกค้าถึงความตั้งใจซื้อหรือใช้สินค้าในอนาคต ค่าที่ได้จากวิธีนี้มีความใกล้เคียงกับศักยภาพของตลาด หรือศักยภาพของการขายมากกว่าที่เป็นการพยากรณ์ยอดขาย </a:t>
            </a:r>
          </a:p>
          <a:p>
            <a:endParaRPr lang="th-TH" sz="2000" dirty="0" smtClean="0"/>
          </a:p>
          <a:p>
            <a:r>
              <a:rPr lang="th-TH" sz="2000" b="1" dirty="0" smtClean="0">
                <a:solidFill>
                  <a:srgbClr val="C00000"/>
                </a:solidFill>
              </a:rPr>
              <a:t>ข้อดี</a:t>
            </a:r>
            <a:r>
              <a:rPr lang="en-US" sz="2000" b="1" dirty="0" smtClean="0">
                <a:solidFill>
                  <a:srgbClr val="C00000"/>
                </a:solidFill>
              </a:rPr>
              <a:t>: </a:t>
            </a:r>
            <a:r>
              <a:rPr lang="th-TH" sz="2000" dirty="0" smtClean="0"/>
              <a:t>ง่ายต่อการพยากรณ์ </a:t>
            </a:r>
          </a:p>
          <a:p>
            <a:r>
              <a:rPr lang="th-TH" sz="2000" b="1" dirty="0" smtClean="0">
                <a:solidFill>
                  <a:srgbClr val="C00000"/>
                </a:solidFill>
              </a:rPr>
              <a:t>ข้อเสีย</a:t>
            </a:r>
            <a:r>
              <a:rPr lang="en-US" sz="2000" b="1" dirty="0" smtClean="0">
                <a:solidFill>
                  <a:srgbClr val="C00000"/>
                </a:solidFill>
              </a:rPr>
              <a:t>:</a:t>
            </a:r>
            <a:r>
              <a:rPr lang="th-TH" sz="2000" b="1" dirty="0" smtClean="0">
                <a:solidFill>
                  <a:srgbClr val="C00000"/>
                </a:solidFill>
              </a:rPr>
              <a:t> </a:t>
            </a:r>
            <a:r>
              <a:rPr lang="th-TH" sz="2000" dirty="0" smtClean="0"/>
              <a:t>ในสถานการณ์จริงลูกค้าอาจเปลี่ยนใจหรือปรับปริมาณการซื้อ และลูกค้าอาจไม่ได้บอกข้อเท็จจริง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30556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13.3 การพยากรณ์ยอดขาย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8906" y="600055"/>
            <a:ext cx="4846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13.3.1 การพยากรณ์ยอดขายด้วยวิธีเชิงนามธรรม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87624" y="1860500"/>
            <a:ext cx="73448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 smtClean="0">
                <a:solidFill>
                  <a:srgbClr val="C00000"/>
                </a:solidFill>
              </a:rPr>
              <a:t>การประมาณการจากพนักงานขาย</a:t>
            </a:r>
            <a:endParaRPr lang="en-US" sz="2400" b="1" u="sng" dirty="0" smtClean="0">
              <a:solidFill>
                <a:srgbClr val="C00000"/>
              </a:solidFill>
            </a:endParaRPr>
          </a:p>
          <a:p>
            <a:r>
              <a:rPr lang="th-TH" sz="2000" dirty="0" smtClean="0"/>
              <a:t>การประมาณการจากพนักงานขายมีวิธีการ คือ ให้พนักงานขายเป็นผู้ประมาณการยอดขายของตนในอนาคตและรวบรวมเพื่อสรุปเป็นการประมาณการการขายรวม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th-TH" sz="2000" b="1" dirty="0" smtClean="0">
                <a:solidFill>
                  <a:srgbClr val="C00000"/>
                </a:solidFill>
              </a:rPr>
              <a:t>ข้อดี</a:t>
            </a:r>
            <a:r>
              <a:rPr lang="en-US" sz="2000" b="1" dirty="0" smtClean="0">
                <a:solidFill>
                  <a:srgbClr val="C00000"/>
                </a:solidFill>
              </a:rPr>
              <a:t>: </a:t>
            </a:r>
            <a:r>
              <a:rPr lang="th-TH" sz="2000" dirty="0" smtClean="0"/>
              <a:t>ได้รับข้อมูลจากลูกค้าโดยตรง </a:t>
            </a:r>
            <a:endParaRPr lang="en-US" sz="2000" dirty="0" smtClean="0"/>
          </a:p>
          <a:p>
            <a:r>
              <a:rPr lang="th-TH" sz="2000" b="1" dirty="0" smtClean="0">
                <a:solidFill>
                  <a:srgbClr val="C00000"/>
                </a:solidFill>
              </a:rPr>
              <a:t>ข้อเสีย</a:t>
            </a:r>
            <a:r>
              <a:rPr lang="en-US" sz="2000" b="1" dirty="0" smtClean="0">
                <a:solidFill>
                  <a:srgbClr val="C00000"/>
                </a:solidFill>
              </a:rPr>
              <a:t>:</a:t>
            </a:r>
            <a:r>
              <a:rPr lang="th-TH" sz="2000" b="1" dirty="0" smtClean="0">
                <a:solidFill>
                  <a:srgbClr val="C00000"/>
                </a:solidFill>
              </a:rPr>
              <a:t> </a:t>
            </a:r>
            <a:r>
              <a:rPr lang="th-TH" sz="2000" dirty="0" smtClean="0"/>
              <a:t>ความลำเอียงในการประมาณการจากพนักงานขาย และข้อมูลที่ได้มาจากลูกค้าแต่ละรายเป็นข้อมูลที่เกิดจากระดับจุลภาค ซึ่งโดยส่วนใหญ่ปัจจัยที่ส่งผลกระทบต่อการขายมักเป็น</a:t>
            </a:r>
            <a:r>
              <a:rPr lang="th-TH" sz="2000" dirty="0" err="1" smtClean="0"/>
              <a:t>ระดับมห</a:t>
            </a:r>
            <a:r>
              <a:rPr lang="th-TH" sz="2000" dirty="0" smtClean="0"/>
              <a:t>ภาค</a:t>
            </a:r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810272" y="1340768"/>
            <a:ext cx="55114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การพยากรณ์ยอดขายด้วยวิธีเชิง</a:t>
            </a:r>
            <a:r>
              <a:rPr lang="th-TH" sz="2800" b="1" dirty="0" smtClean="0"/>
              <a:t>นามธรรม (เชิงคุณภาพ)</a:t>
            </a:r>
            <a:endParaRPr lang="en-US" sz="2800" b="1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30556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13.3 การพยากรณ์ยอดขาย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8906" y="600055"/>
            <a:ext cx="4846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13.3.1 การพยากรณ์ยอดขายด้วยวิธีเชิงนามธรรม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87624" y="1860500"/>
            <a:ext cx="669674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 smtClean="0">
                <a:solidFill>
                  <a:srgbClr val="C00000"/>
                </a:solidFill>
              </a:rPr>
              <a:t>ขอความเห็นจากผู้บริหารหรือผู้เชี่ยวชาญ </a:t>
            </a:r>
            <a:endParaRPr lang="en-US" sz="2400" b="1" u="sng" dirty="0" smtClean="0">
              <a:solidFill>
                <a:srgbClr val="C00000"/>
              </a:solidFill>
            </a:endParaRPr>
          </a:p>
          <a:p>
            <a:r>
              <a:rPr lang="th-TH" sz="2000" dirty="0" smtClean="0"/>
              <a:t>การขอความเห็นจากผู้บริหารหรือผู้เชี่ยวชาญ เป็นการสอบถามความคิดเห็นอย่างเป็นทางการหรืออาจไม่เป็นทางการจากผู้บริหารหรือผู้เชี่ยวชาญ จากนั้นนำข้อมูลที่ได้มาประเมินความเป็นไปได้ของยอดขาย ซึ่งอาจใช้วิธีสัมภาษณ์ทีละคน หรืออาจเชิญผู้บริหารหรือผู้เชี่ยวชาญมาพร้อมกันเพื่อร่วมกันพิจารณาก็ได้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th-TH" sz="2000" b="1" dirty="0" smtClean="0">
                <a:solidFill>
                  <a:srgbClr val="C00000"/>
                </a:solidFill>
              </a:rPr>
              <a:t>ข้อดี</a:t>
            </a:r>
            <a:r>
              <a:rPr lang="en-US" sz="2000" b="1" dirty="0" smtClean="0">
                <a:solidFill>
                  <a:srgbClr val="C00000"/>
                </a:solidFill>
              </a:rPr>
              <a:t>: </a:t>
            </a:r>
            <a:r>
              <a:rPr lang="th-TH" sz="2000" dirty="0" smtClean="0"/>
              <a:t>ง่ายต่อการพยากรณ์ </a:t>
            </a:r>
            <a:endParaRPr lang="en-US" sz="2000" dirty="0" smtClean="0"/>
          </a:p>
          <a:p>
            <a:r>
              <a:rPr lang="th-TH" sz="2000" b="1" dirty="0" smtClean="0">
                <a:solidFill>
                  <a:srgbClr val="C00000"/>
                </a:solidFill>
              </a:rPr>
              <a:t>ข้อเสีย</a:t>
            </a:r>
            <a:r>
              <a:rPr lang="en-US" sz="2000" b="1" dirty="0" smtClean="0">
                <a:solidFill>
                  <a:srgbClr val="C00000"/>
                </a:solidFill>
              </a:rPr>
              <a:t>: </a:t>
            </a:r>
            <a:r>
              <a:rPr lang="th-TH" sz="2000" dirty="0" smtClean="0"/>
              <a:t>เนื่องจากการให้ความเห็นอาจได้รับอิทธิพลจากผู้ร่วมให้ความเห็นคนอื่น  ข้อมูลที่ได้เป็นข้อมูลรวม ยากที่จะแยกตามตลาดหรือตามกลุ่มสินค้า นอกจากนี้ผู้บริหารแต่ละท่านอาจมีข้อมูลที่ทันสมัยไม่เท่ากัน ทำให้การพยากรณ์มีความคลาดเคลื่อน</a:t>
            </a:r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810272" y="1340768"/>
            <a:ext cx="55114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การพยากรณ์ยอดขายด้วยวิธีเชิง</a:t>
            </a:r>
            <a:r>
              <a:rPr lang="th-TH" sz="2800" b="1" dirty="0" smtClean="0"/>
              <a:t>นามธรรม (เชิงคุณภาพ)</a:t>
            </a:r>
            <a:endParaRPr lang="en-US" sz="2800" b="1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30556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13.3 การพยากรณ์ยอดขาย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8906" y="600055"/>
            <a:ext cx="48461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13.3.1 การพยากรณ์ยอดขายด้วยวิธีเชิงนามธรรม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87624" y="1860500"/>
            <a:ext cx="6696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 smtClean="0">
                <a:solidFill>
                  <a:srgbClr val="C00000"/>
                </a:solidFill>
              </a:rPr>
              <a:t>เทคนิค</a:t>
            </a:r>
            <a:r>
              <a:rPr lang="th-TH" sz="2400" b="1" u="sng" dirty="0" err="1" smtClean="0">
                <a:solidFill>
                  <a:srgbClr val="C00000"/>
                </a:solidFill>
              </a:rPr>
              <a:t>เดล</a:t>
            </a:r>
            <a:r>
              <a:rPr lang="th-TH" sz="2400" b="1" u="sng" dirty="0" smtClean="0">
                <a:solidFill>
                  <a:srgbClr val="C00000"/>
                </a:solidFill>
              </a:rPr>
              <a:t>ฟาย</a:t>
            </a:r>
            <a:endParaRPr lang="en-US" sz="2400" b="1" u="sng" dirty="0" smtClean="0">
              <a:solidFill>
                <a:srgbClr val="C00000"/>
              </a:solidFill>
            </a:endParaRPr>
          </a:p>
          <a:p>
            <a:r>
              <a:rPr lang="th-TH" sz="2000" dirty="0" smtClean="0"/>
              <a:t>เป็นการพยากรณ์ยอดขายโดยการวิเคราะห์ความเห็นของผู้บริหารหรือผู้เชี่ยวชาญ เพื่อให้ได้ข้อมูลที่ใกล้เคียงความจริงมากที่สุด การพยากรณ์ยอดขายโดยเทคนิค</a:t>
            </a:r>
            <a:r>
              <a:rPr lang="th-TH" sz="2000" dirty="0" err="1" smtClean="0"/>
              <a:t>เดล</a:t>
            </a:r>
            <a:r>
              <a:rPr lang="th-TH" sz="2000" dirty="0" smtClean="0"/>
              <a:t>ฟายมีกระบวนการ ดังนี้</a:t>
            </a:r>
            <a:endParaRPr lang="en-US" sz="2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403648" y="3068960"/>
            <a:ext cx="7848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 smtClean="0"/>
              <a:t>1. </a:t>
            </a:r>
            <a:r>
              <a:rPr lang="th-TH" sz="2000" dirty="0" smtClean="0"/>
              <a:t>ให้ผู้บริหารหรือผู้เชี่ยวชาญพยากรณ์ยอดขายโดยใช้ข้อมูลพื้นฐานของตนอย่างอิสระ</a:t>
            </a:r>
            <a:endParaRPr lang="en-US" sz="2000" dirty="0" smtClean="0"/>
          </a:p>
          <a:p>
            <a:pPr lvl="0"/>
            <a:r>
              <a:rPr lang="en-US" sz="2000" dirty="0" smtClean="0"/>
              <a:t>2. </a:t>
            </a:r>
            <a:r>
              <a:rPr lang="th-TH" sz="2000" dirty="0" smtClean="0"/>
              <a:t>รวบรวมข้อมูลที่ได้มาจัดทำช่วงต่ำสุดสูงสุด ค่าฐานนิยม </a:t>
            </a:r>
            <a:r>
              <a:rPr lang="th-TH" sz="2000" dirty="0" err="1" smtClean="0"/>
              <a:t>มัธย</a:t>
            </a:r>
            <a:r>
              <a:rPr lang="th-TH" sz="2000" dirty="0" smtClean="0"/>
              <a:t>ฐาน และค่าเฉลี่ย</a:t>
            </a:r>
            <a:endParaRPr lang="en-US" sz="2000" dirty="0" smtClean="0"/>
          </a:p>
          <a:p>
            <a:pPr lvl="0"/>
            <a:r>
              <a:rPr lang="en-US" sz="2000" dirty="0" smtClean="0"/>
              <a:t>3. </a:t>
            </a:r>
            <a:r>
              <a:rPr lang="th-TH" sz="2000" dirty="0" smtClean="0"/>
              <a:t>นำค่าที่ได้กลับไปให้ผู้บริหารหรือผู้เชี่ยวชาญพิจารณาอีกครั้งหนึ่ง ผู้ให้ค่าพยากรณ์ยอดขายที่แตกต่างจากผู้อื่น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</a:t>
            </a:r>
            <a:r>
              <a:rPr lang="th-TH" sz="2000" dirty="0" smtClean="0"/>
              <a:t>มากให้คำอธิบาย จากนั้นผู้บริหารหรือผู้เชี่ยวชาญแต่ละคนจะปรับค่าของตนเองอีกครั้งหนึ่ง</a:t>
            </a:r>
            <a:endParaRPr lang="en-US" sz="2000" dirty="0" smtClean="0"/>
          </a:p>
          <a:p>
            <a:pPr lvl="0"/>
            <a:r>
              <a:rPr lang="en-US" sz="2000" dirty="0" smtClean="0"/>
              <a:t>4. </a:t>
            </a:r>
            <a:r>
              <a:rPr lang="th-TH" sz="2000" dirty="0" smtClean="0"/>
              <a:t>ทำขั้นตอนที่ 1-3 หลาย ๆ รอบจนได้ค่าที่เป็นอันหนึ่งอันเดียวกันหรือได้รับการยอมรับจากผู้บริหารหรือ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    </a:t>
            </a:r>
            <a:r>
              <a:rPr lang="th-TH" sz="2000" dirty="0" smtClean="0"/>
              <a:t>ผู้เชี่ยวชาญทุกท่าน</a:t>
            </a:r>
            <a:endParaRPr lang="en-US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043608" y="5108411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>
                <a:solidFill>
                  <a:srgbClr val="C00000"/>
                </a:solidFill>
              </a:rPr>
              <a:t>ข้อดี</a:t>
            </a:r>
            <a:r>
              <a:rPr lang="en-US" sz="2000" b="1" dirty="0" smtClean="0">
                <a:solidFill>
                  <a:srgbClr val="C00000"/>
                </a:solidFill>
              </a:rPr>
              <a:t>: </a:t>
            </a:r>
            <a:r>
              <a:rPr lang="th-TH" sz="2000" dirty="0" smtClean="0"/>
              <a:t>มีความเป็นรูปธรรมมากกว่า และผู้ให้ความเห็นไม่ได้รับความกดดันจากกลุ่ม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th-TH" sz="2000" b="1" dirty="0" smtClean="0">
                <a:solidFill>
                  <a:srgbClr val="C00000"/>
                </a:solidFill>
              </a:rPr>
              <a:t>ข้อเสีย</a:t>
            </a:r>
            <a:r>
              <a:rPr lang="en-US" sz="2000" b="1" dirty="0" smtClean="0">
                <a:solidFill>
                  <a:srgbClr val="C00000"/>
                </a:solidFill>
              </a:rPr>
              <a:t>: </a:t>
            </a:r>
            <a:r>
              <a:rPr lang="th-TH" sz="2000" dirty="0" smtClean="0"/>
              <a:t>ใช้ระยะเวลานาน</a:t>
            </a:r>
            <a:endParaRPr lang="en-US" sz="2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810272" y="1340768"/>
            <a:ext cx="55114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การพยากรณ์ยอดขายด้วยวิธีเชิง</a:t>
            </a:r>
            <a:r>
              <a:rPr lang="th-TH" sz="2800" b="1" dirty="0" smtClean="0"/>
              <a:t>นามธรรม (เชิงคุณภาพ)</a:t>
            </a:r>
            <a:endParaRPr lang="en-US" sz="2800" b="1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30556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13.3 การพยากรณ์ยอดขาย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22876" y="600055"/>
            <a:ext cx="4862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13.3.2 การพยากรณ์ยอดขายด้วยวิธีเชิงรูปธรรม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0272" y="1340768"/>
            <a:ext cx="53319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การพยากรณ์ยอดขายด้วยวิธีเชิง</a:t>
            </a:r>
            <a:r>
              <a:rPr lang="th-TH" sz="2800" b="1" dirty="0" smtClean="0"/>
              <a:t>รูปธรรม (เชิงปริมาณ)</a:t>
            </a:r>
            <a:endParaRPr lang="en-US" sz="2800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187624" y="1860500"/>
            <a:ext cx="74888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 smtClean="0">
                <a:solidFill>
                  <a:srgbClr val="C00000"/>
                </a:solidFill>
              </a:rPr>
              <a:t>การทดสอบตลาด </a:t>
            </a:r>
            <a:endParaRPr lang="en-US" sz="2400" b="1" u="sng" dirty="0" smtClean="0">
              <a:solidFill>
                <a:srgbClr val="C00000"/>
              </a:solidFill>
            </a:endParaRPr>
          </a:p>
          <a:p>
            <a:r>
              <a:rPr lang="th-TH" sz="2000" dirty="0" smtClean="0"/>
              <a:t>ส่วนใหญ่มักใช้สำหรับการออกสินค้าใหม่หรือสินค้าเดิมที่มีการปรับปรุง โดยการนำสินค้าไปจำหน่ายในตลาดจริง และศึกษาพฤติกรรมการซื้อของผู้บริโภค แล้วนำผลที่ได้มาวิเคราะห์เพื่อพยากรณ์ยอดขายในอนาคต </a:t>
            </a:r>
          </a:p>
          <a:p>
            <a:endParaRPr lang="th-TH" sz="2000" dirty="0" smtClean="0"/>
          </a:p>
          <a:p>
            <a:r>
              <a:rPr lang="th-TH" sz="2000" dirty="0" smtClean="0"/>
              <a:t>ข้อดี</a:t>
            </a:r>
            <a:r>
              <a:rPr lang="en-US" sz="2000" dirty="0" smtClean="0"/>
              <a:t>:</a:t>
            </a:r>
            <a:r>
              <a:rPr lang="th-TH" sz="2000" dirty="0" smtClean="0"/>
              <a:t> ได้รับข้อมูลจากผู้บริโภค </a:t>
            </a:r>
            <a:endParaRPr lang="en-US" sz="2000" dirty="0" smtClean="0"/>
          </a:p>
          <a:p>
            <a:r>
              <a:rPr lang="th-TH" sz="2000" dirty="0" smtClean="0"/>
              <a:t>ข้อเสีย</a:t>
            </a:r>
            <a:r>
              <a:rPr lang="en-US" sz="2000" dirty="0" smtClean="0"/>
              <a:t>: </a:t>
            </a:r>
            <a:r>
              <a:rPr lang="th-TH" sz="2000" dirty="0" smtClean="0"/>
              <a:t>ไม่สามารถควบคุมได้ว่าใครจะเป็นผู้ซื้อสินค้า และอาจทำให้คู่แข่งรู้ความเคลื่อนไหว ทำให้สูญเสียความได้เปรียบในการแข่งขัน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6072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13.1 หลักการพื้นฐานการวิเคราะห์ความถดถอยเชิงพหุ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9578" y="600055"/>
            <a:ext cx="6835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13.1.2 ขนาดของกลุ่มตัวอย่างสำหรับการวิเคราะห์ความถดถอยเชิงพหุ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11139" y="1321604"/>
            <a:ext cx="64251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ขนาดตัวอย่างที่เหมาะสมสำหรับการวิเคราะห์ความถดถอยเชิงพหุ</a:t>
            </a:r>
            <a:endParaRPr lang="en-US" sz="2800" b="1" dirty="0" smtClean="0"/>
          </a:p>
        </p:txBody>
      </p:sp>
      <p:sp>
        <p:nvSpPr>
          <p:cNvPr id="32" name="TextBox 31"/>
          <p:cNvSpPr txBox="1"/>
          <p:nvPr/>
        </p:nvSpPr>
        <p:spPr>
          <a:xfrm>
            <a:off x="899592" y="1966188"/>
            <a:ext cx="808747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</a:t>
            </a:r>
            <a:r>
              <a:rPr lang="en-US" sz="2400" b="1" dirty="0" smtClean="0"/>
              <a:t>Field (2011, p. 222)</a:t>
            </a:r>
            <a:r>
              <a:rPr lang="th-TH" sz="2400" b="1" dirty="0" smtClean="0"/>
              <a:t> ระบุว่า ขนาดของกลุ่มตัวอย่างเท่ากับ  50+8</a:t>
            </a:r>
            <a:r>
              <a:rPr lang="en-US" sz="2400" b="1" dirty="0" smtClean="0"/>
              <a:t>k </a:t>
            </a:r>
            <a:r>
              <a:rPr lang="th-TH" sz="2400" b="1" dirty="0" smtClean="0"/>
              <a:t>(เมื่อ </a:t>
            </a:r>
            <a:r>
              <a:rPr lang="en-US" sz="2400" b="1" dirty="0" smtClean="0"/>
              <a:t>k= </a:t>
            </a:r>
            <a:r>
              <a:rPr lang="th-TH" sz="2400" b="1" dirty="0" smtClean="0"/>
              <a:t>จำนวนตัวแปรต้น) </a:t>
            </a:r>
            <a:br>
              <a:rPr lang="th-TH" sz="2400" b="1" dirty="0" smtClean="0"/>
            </a:br>
            <a:r>
              <a:rPr lang="th-TH" sz="2400" b="1" dirty="0" smtClean="0"/>
              <a:t>     เช่น หากมีตัวแปรต้น 5 ตัว ดังนั้นขนาดของกลุ่มตัวอย่างเท่ากับ 50+(8</a:t>
            </a:r>
            <a:r>
              <a:rPr lang="en-US" sz="2400" b="1" dirty="0" smtClean="0"/>
              <a:t>X</a:t>
            </a:r>
            <a:r>
              <a:rPr lang="th-TH" sz="2400" b="1" dirty="0" smtClean="0"/>
              <a:t>5) </a:t>
            </a:r>
            <a:r>
              <a:rPr lang="en-US" sz="2400" b="1" dirty="0" smtClean="0"/>
              <a:t>=</a:t>
            </a:r>
            <a:r>
              <a:rPr lang="th-TH" sz="2400" b="1" dirty="0" smtClean="0"/>
              <a:t> </a:t>
            </a:r>
            <a:r>
              <a:rPr lang="en-US" sz="2400" b="1" dirty="0" smtClean="0"/>
              <a:t>90 </a:t>
            </a:r>
            <a:r>
              <a:rPr lang="th-TH" sz="2400" b="1" dirty="0" smtClean="0"/>
              <a:t>ตัวอย่าง</a:t>
            </a:r>
          </a:p>
          <a:p>
            <a:pPr lvl="0"/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</a:t>
            </a:r>
            <a:r>
              <a:rPr lang="en-US" sz="2400" b="1" dirty="0" smtClean="0"/>
              <a:t>McDaniel and Gates (2013, p. 547) </a:t>
            </a:r>
            <a:r>
              <a:rPr lang="th-TH" sz="2400" b="1" dirty="0" smtClean="0"/>
              <a:t>ระบุว่า ขนาดของกลุ่มตัวอย่างเท่ากับ 10-15 เท่า</a:t>
            </a:r>
            <a:br>
              <a:rPr lang="th-TH" sz="2400" b="1" dirty="0" smtClean="0"/>
            </a:br>
            <a:r>
              <a:rPr lang="th-TH" sz="2400" b="1" dirty="0" smtClean="0"/>
              <a:t>    ของตัวแปรต้น เช่น หากมีตัวแปรต้น 5 ตัว ดังนั้นขนาดของกลุ่มตัวอย่างเท่ากับ 50-75 ตัวอย่าง</a:t>
            </a:r>
          </a:p>
          <a:p>
            <a:pPr lvl="0"/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</a:t>
            </a:r>
            <a:r>
              <a:rPr lang="en-US" sz="2400" b="1" dirty="0" smtClean="0"/>
              <a:t>Hair et al., (2010, p. 1</a:t>
            </a:r>
            <a:r>
              <a:rPr lang="th-TH" sz="2400" b="1" dirty="0" smtClean="0"/>
              <a:t>7</a:t>
            </a:r>
            <a:r>
              <a:rPr lang="en-US" sz="2400" b="1" dirty="0" smtClean="0"/>
              <a:t>5) </a:t>
            </a:r>
            <a:r>
              <a:rPr lang="th-TH" sz="2400" b="1" dirty="0" smtClean="0"/>
              <a:t>ระบุว่า ขนาดของกลุ่มตัวอย่างเท่ากับ 15</a:t>
            </a:r>
            <a:r>
              <a:rPr lang="en-US" sz="2400" b="1" dirty="0" smtClean="0"/>
              <a:t>-20</a:t>
            </a:r>
            <a:r>
              <a:rPr lang="th-TH" sz="2400" b="1" dirty="0" smtClean="0"/>
              <a:t> เท่าของตัวแปรต้น </a:t>
            </a:r>
            <a:br>
              <a:rPr lang="th-TH" sz="2400" b="1" dirty="0" smtClean="0"/>
            </a:br>
            <a:r>
              <a:rPr lang="th-TH" sz="2400" b="1" dirty="0" smtClean="0"/>
              <a:t>    เช่น หากมีตัวแปรต้น 5 ตัว ดังนั้นขนาดของกลุ่มตัวอย่างเท่ากับ 75</a:t>
            </a:r>
            <a:r>
              <a:rPr lang="en-US" sz="2400" b="1" dirty="0" smtClean="0"/>
              <a:t>-100</a:t>
            </a:r>
            <a:r>
              <a:rPr lang="th-TH" sz="2400" b="1" dirty="0" smtClean="0"/>
              <a:t> ตัวอย่าง</a:t>
            </a:r>
            <a:endParaRPr lang="en-US" sz="2400" b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30556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13.3 การพยากรณ์ยอดขาย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22876" y="600055"/>
            <a:ext cx="4862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13.3.2 การพยากรณ์ยอดขายด้วยวิธีเชิงรูปธรรม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87624" y="1860500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 smtClean="0">
                <a:solidFill>
                  <a:srgbClr val="C00000"/>
                </a:solidFill>
              </a:rPr>
              <a:t>การวิเคราะห์อนุกรมเวลา </a:t>
            </a:r>
            <a:endParaRPr lang="en-US" sz="2400" b="1" u="sng" dirty="0" smtClean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3688" y="2348880"/>
            <a:ext cx="50946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th-TH" sz="2400" b="1" dirty="0" smtClean="0"/>
              <a:t>1. การใช้ค่าเฉลี่ยเคลื่อนที่ </a:t>
            </a:r>
            <a:r>
              <a:rPr lang="en-US" sz="2400" b="1" dirty="0" smtClean="0"/>
              <a:t>(Moving average)</a:t>
            </a:r>
            <a:r>
              <a:rPr lang="en-US" sz="2400" dirty="0" smtClean="0"/>
              <a:t> </a:t>
            </a:r>
            <a:endParaRPr lang="th-TH" sz="2400" dirty="0" smtClean="0"/>
          </a:p>
          <a:p>
            <a:pPr marL="342900" indent="-342900"/>
            <a:r>
              <a:rPr lang="th-TH" sz="2400" b="1" dirty="0" smtClean="0"/>
              <a:t>2. การปรับเรียบโดยใช้เลขชี้กำลัง</a:t>
            </a:r>
            <a:r>
              <a:rPr lang="en-US" sz="2400" b="1" dirty="0" smtClean="0"/>
              <a:t> (Exponential smoothing)</a:t>
            </a:r>
            <a:r>
              <a:rPr lang="th-TH" sz="2400" dirty="0" smtClean="0"/>
              <a:t> </a:t>
            </a:r>
          </a:p>
          <a:p>
            <a:pPr marL="342900" indent="-342900"/>
            <a:r>
              <a:rPr lang="th-TH" sz="2400" b="1" dirty="0" smtClean="0"/>
              <a:t>3. การแยกส่วนปัจจัย </a:t>
            </a:r>
            <a:r>
              <a:rPr lang="en-US" sz="2400" b="1" dirty="0" smtClean="0"/>
              <a:t>(Decomposition)</a:t>
            </a:r>
            <a:r>
              <a:rPr lang="en-US" sz="2400" dirty="0" smtClean="0"/>
              <a:t> </a:t>
            </a:r>
            <a:endParaRPr lang="th-TH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10272" y="1340768"/>
            <a:ext cx="53319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การพยากรณ์ยอดขายด้วยวิธีเชิง</a:t>
            </a:r>
            <a:r>
              <a:rPr lang="th-TH" sz="2800" b="1" dirty="0" smtClean="0"/>
              <a:t>รูปธรรม (เชิงปริมาณ)</a:t>
            </a:r>
            <a:endParaRPr lang="en-US" sz="2800" b="1" dirty="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4366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การใช้ค่าเฉลี่ยเคลื่อนที่ </a:t>
            </a:r>
            <a:r>
              <a:rPr lang="en-US" sz="2400" b="1" dirty="0" smtClean="0"/>
              <a:t>(Moving average) </a:t>
            </a:r>
            <a:r>
              <a:rPr lang="th-TH" sz="2400" b="1" dirty="0" smtClean="0"/>
              <a:t>แบบ 2 ปี</a:t>
            </a:r>
            <a:endParaRPr lang="th-TH" sz="2400" dirty="0"/>
          </a:p>
        </p:txBody>
      </p:sp>
      <p:pic>
        <p:nvPicPr>
          <p:cNvPr id="3" name="Picture 2" descr="Moving Average.bmp"/>
          <p:cNvPicPr>
            <a:picLocks noChangeAspect="1"/>
          </p:cNvPicPr>
          <p:nvPr/>
        </p:nvPicPr>
        <p:blipFill>
          <a:blip r:embed="rId2" cstate="print"/>
          <a:srcRect l="9838"/>
          <a:stretch>
            <a:fillRect/>
          </a:stretch>
        </p:blipFill>
        <p:spPr>
          <a:xfrm>
            <a:off x="539552" y="764704"/>
            <a:ext cx="8244408" cy="482687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771800" y="1412776"/>
            <a:ext cx="1080120" cy="5040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851920" y="1700808"/>
            <a:ext cx="1512168" cy="360040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923928" y="1988840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C00000"/>
                </a:solidFill>
              </a:rPr>
              <a:t>(4,200+4,410)/2</a:t>
            </a:r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= 4,305</a:t>
            </a:r>
            <a:endParaRPr lang="th-TH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4474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การใช้ค่าเฉลี่ยเคลื่อนที่ </a:t>
            </a:r>
            <a:r>
              <a:rPr lang="en-US" sz="2400" b="1" dirty="0" smtClean="0"/>
              <a:t>(Moving average)</a:t>
            </a:r>
            <a:r>
              <a:rPr lang="th-TH" sz="2400" b="1" dirty="0" smtClean="0"/>
              <a:t> แบบ 4 ปี</a:t>
            </a:r>
            <a:endParaRPr lang="th-TH" sz="2400" dirty="0"/>
          </a:p>
        </p:txBody>
      </p:sp>
      <p:pic>
        <p:nvPicPr>
          <p:cNvPr id="3" name="Picture 2" descr="Moving Average.bmp"/>
          <p:cNvPicPr>
            <a:picLocks noChangeAspect="1"/>
          </p:cNvPicPr>
          <p:nvPr/>
        </p:nvPicPr>
        <p:blipFill>
          <a:blip r:embed="rId2" cstate="print"/>
          <a:srcRect l="9838"/>
          <a:stretch>
            <a:fillRect/>
          </a:stretch>
        </p:blipFill>
        <p:spPr>
          <a:xfrm>
            <a:off x="539552" y="764704"/>
            <a:ext cx="8244408" cy="482687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771800" y="1412776"/>
            <a:ext cx="1080120" cy="100811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851920" y="1700808"/>
            <a:ext cx="3816424" cy="864096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553887" y="1556792"/>
            <a:ext cx="20505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C00000"/>
                </a:solidFill>
              </a:rPr>
              <a:t>(4,200+4,410+4</a:t>
            </a:r>
            <a:r>
              <a:rPr lang="en-US" b="1" dirty="0" smtClean="0">
                <a:solidFill>
                  <a:srgbClr val="C00000"/>
                </a:solidFill>
              </a:rPr>
              <a:t>,322+4,106</a:t>
            </a:r>
            <a:r>
              <a:rPr lang="th-TH" b="1" dirty="0" smtClean="0">
                <a:solidFill>
                  <a:srgbClr val="C00000"/>
                </a:solidFill>
              </a:rPr>
              <a:t>)/</a:t>
            </a:r>
            <a:r>
              <a:rPr lang="en-US" b="1" dirty="0" smtClean="0">
                <a:solidFill>
                  <a:srgbClr val="C00000"/>
                </a:solidFill>
              </a:rPr>
              <a:t>4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= 4,260</a:t>
            </a:r>
            <a:endParaRPr lang="th-TH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48397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การปรับเรียบโดยใช้เลขชี้กำลัง</a:t>
            </a:r>
            <a:r>
              <a:rPr lang="en-US" sz="2400" b="1" dirty="0" smtClean="0"/>
              <a:t> (Exponential smoothing)</a:t>
            </a:r>
            <a:endParaRPr lang="th-TH" sz="24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67544" y="724634"/>
            <a:ext cx="6840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dirty="0" smtClean="0"/>
              <a:t>ได้แก่ การปรับค่าเพื่อลดความคลาดเคลื่อน โดยใช้สมการ</a:t>
            </a:r>
            <a:endParaRPr lang="th-TH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1196752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F</a:t>
            </a:r>
            <a:r>
              <a:rPr lang="en-US" sz="3600" b="1" baseline="-25000" dirty="0" smtClean="0"/>
              <a:t>t</a:t>
            </a:r>
            <a:r>
              <a:rPr lang="th-TH" sz="3600" b="1" dirty="0" smtClean="0"/>
              <a:t> = </a:t>
            </a:r>
            <a:r>
              <a:rPr lang="en-US" sz="3600" b="1" dirty="0" smtClean="0"/>
              <a:t>F</a:t>
            </a:r>
            <a:r>
              <a:rPr lang="en-US" sz="3600" b="1" baseline="-25000" dirty="0" smtClean="0"/>
              <a:t>t-</a:t>
            </a:r>
            <a:r>
              <a:rPr lang="th-TH" sz="3600" b="1" baseline="-25000" dirty="0" smtClean="0"/>
              <a:t>1</a:t>
            </a:r>
            <a:r>
              <a:rPr lang="th-TH" sz="3600" b="1" dirty="0" smtClean="0"/>
              <a:t> +  </a:t>
            </a:r>
            <a:r>
              <a:rPr lang="el-GR" sz="3600" b="1" dirty="0" smtClean="0">
                <a:latin typeface="Times New Roman"/>
                <a:cs typeface="Times New Roman"/>
              </a:rPr>
              <a:t>α</a:t>
            </a:r>
            <a:r>
              <a:rPr lang="th-TH" sz="3600" b="1" dirty="0" smtClean="0"/>
              <a:t> </a:t>
            </a:r>
            <a:r>
              <a:rPr lang="en-US" sz="3600" b="1" dirty="0" smtClean="0"/>
              <a:t>(A</a:t>
            </a:r>
            <a:r>
              <a:rPr lang="en-US" sz="3600" b="1" baseline="-25000" dirty="0" smtClean="0"/>
              <a:t>t-</a:t>
            </a:r>
            <a:r>
              <a:rPr lang="th-TH" sz="3600" b="1" baseline="-25000" dirty="0" smtClean="0"/>
              <a:t>1</a:t>
            </a:r>
            <a:r>
              <a:rPr lang="th-TH" sz="3600" b="1" dirty="0" smtClean="0"/>
              <a:t> </a:t>
            </a:r>
            <a:r>
              <a:rPr lang="en-US" sz="3600" b="1" dirty="0" smtClean="0"/>
              <a:t>-</a:t>
            </a:r>
            <a:r>
              <a:rPr lang="th-TH" sz="3600" b="1" dirty="0" smtClean="0"/>
              <a:t> </a:t>
            </a:r>
            <a:r>
              <a:rPr lang="en-US" sz="3600" b="1" dirty="0" smtClean="0"/>
              <a:t>F</a:t>
            </a:r>
            <a:r>
              <a:rPr lang="en-US" sz="3600" b="1" baseline="-25000" dirty="0" smtClean="0"/>
              <a:t>t-</a:t>
            </a:r>
            <a:r>
              <a:rPr lang="th-TH" sz="3600" b="1" baseline="-25000" dirty="0" smtClean="0"/>
              <a:t>1</a:t>
            </a:r>
            <a:r>
              <a:rPr lang="th-TH" sz="3600" b="1" dirty="0" smtClean="0"/>
              <a:t>)</a:t>
            </a:r>
            <a:endParaRPr lang="en-US" sz="36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11560" y="1916832"/>
            <a:ext cx="5328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</a:t>
            </a:r>
            <a:r>
              <a:rPr lang="en-US" sz="2400" b="1" baseline="-25000" dirty="0" smtClean="0"/>
              <a:t>t</a:t>
            </a:r>
            <a:r>
              <a:rPr lang="en-US" sz="2400" b="1" dirty="0" smtClean="0"/>
              <a:t> = </a:t>
            </a:r>
            <a:r>
              <a:rPr lang="th-TH" sz="2400" b="1" dirty="0" smtClean="0"/>
              <a:t>ค่าพยากรณ์</a:t>
            </a:r>
            <a:endParaRPr lang="en-US" sz="2400" b="1" dirty="0" smtClean="0"/>
          </a:p>
          <a:p>
            <a:r>
              <a:rPr lang="en-US" sz="2400" b="1" dirty="0" smtClean="0"/>
              <a:t>F</a:t>
            </a:r>
            <a:r>
              <a:rPr lang="en-US" sz="2400" b="1" baseline="-25000" dirty="0" smtClean="0"/>
              <a:t>t-</a:t>
            </a:r>
            <a:r>
              <a:rPr lang="th-TH" sz="2400" b="1" baseline="-25000" dirty="0" smtClean="0"/>
              <a:t>1</a:t>
            </a:r>
            <a:r>
              <a:rPr lang="th-TH" sz="2400" b="1" dirty="0" smtClean="0"/>
              <a:t> </a:t>
            </a:r>
            <a:r>
              <a:rPr lang="en-US" sz="2400" b="1" dirty="0" smtClean="0"/>
              <a:t>= </a:t>
            </a:r>
            <a:r>
              <a:rPr lang="th-TH" sz="2400" b="1" dirty="0" smtClean="0"/>
              <a:t>ค่าพยากรณ์ในช่วงเวลาที่ผ่านมา</a:t>
            </a:r>
            <a:endParaRPr lang="en-US" sz="2400" b="1" dirty="0" smtClean="0"/>
          </a:p>
          <a:p>
            <a:r>
              <a:rPr lang="en-US" sz="2400" b="1" dirty="0" smtClean="0"/>
              <a:t>A</a:t>
            </a:r>
            <a:r>
              <a:rPr lang="en-US" sz="2400" b="1" baseline="-25000" dirty="0" smtClean="0"/>
              <a:t>t-</a:t>
            </a:r>
            <a:r>
              <a:rPr lang="th-TH" sz="2400" b="1" baseline="-25000" dirty="0" smtClean="0"/>
              <a:t>1</a:t>
            </a:r>
            <a:r>
              <a:rPr lang="en-US" sz="2400" b="1" dirty="0" smtClean="0"/>
              <a:t> = </a:t>
            </a:r>
            <a:r>
              <a:rPr lang="th-TH" sz="2400" b="1" dirty="0" smtClean="0"/>
              <a:t>ค่าที่เกิดขึ้นจริงในช่วงเวลาที่ผ่านมา	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 </a:t>
            </a:r>
            <a:r>
              <a:rPr lang="el-GR" sz="2400" b="1" dirty="0" smtClean="0">
                <a:latin typeface="Times New Roman"/>
                <a:cs typeface="Times New Roman"/>
              </a:rPr>
              <a:t>α</a:t>
            </a:r>
            <a:r>
              <a:rPr lang="th-TH" sz="2400" b="1" dirty="0" smtClean="0">
                <a:latin typeface="Times New Roman"/>
                <a:cs typeface="Times New Roman"/>
              </a:rPr>
              <a:t> </a:t>
            </a:r>
            <a:r>
              <a:rPr lang="en-US" sz="2400" b="1" dirty="0" smtClean="0"/>
              <a:t>= </a:t>
            </a:r>
            <a:r>
              <a:rPr lang="th-TH" sz="2400" b="1" dirty="0" smtClean="0"/>
              <a:t>ค่าคงที่ในการปรับเรียบ (มีค่าระหว่าง 0-1)</a:t>
            </a:r>
            <a:endParaRPr lang="en-US" sz="24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755576" y="3717032"/>
            <a:ext cx="71287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ตัวอย่าง</a:t>
            </a:r>
          </a:p>
          <a:p>
            <a:r>
              <a:rPr lang="th-TH" sz="2400" b="1" dirty="0" smtClean="0"/>
              <a:t>ในปีที่ผ่านมาพยากรณ์ยอดขาย 2</a:t>
            </a:r>
            <a:r>
              <a:rPr lang="en-US" sz="2400" b="1" dirty="0" smtClean="0"/>
              <a:t>,</a:t>
            </a:r>
            <a:r>
              <a:rPr lang="th-TH" sz="2400" b="1" dirty="0" smtClean="0"/>
              <a:t>400 ล้านบาท </a:t>
            </a:r>
          </a:p>
          <a:p>
            <a:r>
              <a:rPr lang="th-TH" sz="2400" b="1" dirty="0" smtClean="0"/>
              <a:t>มียอดขายจริงเท่ากับ 2</a:t>
            </a:r>
            <a:r>
              <a:rPr lang="en-US" sz="2400" b="1" dirty="0" smtClean="0"/>
              <a:t>,</a:t>
            </a:r>
            <a:r>
              <a:rPr lang="th-TH" sz="2400" b="1" dirty="0" smtClean="0"/>
              <a:t>500 ล้านบาท </a:t>
            </a:r>
          </a:p>
          <a:p>
            <a:r>
              <a:rPr lang="th-TH" sz="2400" b="1" dirty="0" smtClean="0"/>
              <a:t>กำหนดค่าคงที่ (</a:t>
            </a:r>
            <a:r>
              <a:rPr lang="el-GR" sz="2400" b="1" dirty="0" smtClean="0">
                <a:latin typeface="Times New Roman"/>
                <a:cs typeface="Times New Roman"/>
              </a:rPr>
              <a:t>α</a:t>
            </a:r>
            <a:r>
              <a:rPr lang="th-TH" sz="2400" b="1" dirty="0" smtClean="0"/>
              <a:t>) </a:t>
            </a:r>
            <a:r>
              <a:rPr lang="en-US" sz="2400" b="1" dirty="0" smtClean="0"/>
              <a:t>= 0.5 </a:t>
            </a:r>
            <a:endParaRPr lang="th-TH" sz="2400" b="1" dirty="0" smtClean="0"/>
          </a:p>
          <a:p>
            <a:endParaRPr lang="en-US" sz="2400" b="1" dirty="0" smtClean="0"/>
          </a:p>
          <a:p>
            <a:r>
              <a:rPr lang="th-TH" sz="2400" b="1" dirty="0" smtClean="0"/>
              <a:t>พยากรณ์การขายในปีต่อไป </a:t>
            </a:r>
            <a:r>
              <a:rPr lang="en-US" sz="2400" b="1" dirty="0" smtClean="0"/>
              <a:t>= 2,400 + 0.5(2,500-2,400) = 2,450 </a:t>
            </a:r>
            <a:r>
              <a:rPr lang="th-TH" sz="2400" b="1" dirty="0" smtClean="0"/>
              <a:t>ล้านบาท</a:t>
            </a:r>
            <a:endParaRPr lang="en-US" sz="2400" b="1" dirty="0" smtClean="0"/>
          </a:p>
          <a:p>
            <a:endParaRPr lang="th-TH" sz="2400" b="1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3228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การแยกส่วนปัจจัย </a:t>
            </a:r>
            <a:r>
              <a:rPr lang="en-US" sz="2400" b="1" dirty="0" smtClean="0"/>
              <a:t>(Decomposition) </a:t>
            </a:r>
            <a:endParaRPr lang="th-TH" sz="24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51520" y="724634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dirty="0" smtClean="0"/>
              <a:t>เป็นการพยากรณ์ที่อ้างอิงยอดขายตามช่วงเวลา เช่น จากรายปีแยกเป็นรายเดือน หรือราย</a:t>
            </a:r>
            <a:r>
              <a:rPr lang="th-TH" sz="2000" dirty="0" err="1" smtClean="0"/>
              <a:t>ไตรมาส</a:t>
            </a:r>
            <a:r>
              <a:rPr lang="th-TH" sz="2000" dirty="0" smtClean="0"/>
              <a:t> การพยากรณ์ยอดขายแบบแยกส่วนได้แก่ การแยกส่วนที่เป็นปัจจัย 4 ด้าน ได้แก่ แนวโน้ม </a:t>
            </a:r>
            <a:r>
              <a:rPr lang="en-US" sz="2000" dirty="0" smtClean="0"/>
              <a:t>(Trend) </a:t>
            </a:r>
            <a:r>
              <a:rPr lang="th-TH" sz="2000" dirty="0" err="1" smtClean="0"/>
              <a:t>ปัจจัยวัฏ</a:t>
            </a:r>
            <a:r>
              <a:rPr lang="th-TH" sz="2000" dirty="0" smtClean="0"/>
              <a:t>จักร </a:t>
            </a:r>
            <a:r>
              <a:rPr lang="en-US" sz="2000" dirty="0" smtClean="0"/>
              <a:t>(Cyclical factor) </a:t>
            </a:r>
            <a:r>
              <a:rPr lang="th-TH" sz="2000" dirty="0" smtClean="0"/>
              <a:t>ฤดูกาล </a:t>
            </a:r>
            <a:r>
              <a:rPr lang="en-US" sz="2000" dirty="0" smtClean="0"/>
              <a:t>(Seasonality) </a:t>
            </a:r>
            <a:r>
              <a:rPr lang="th-TH" sz="2000" dirty="0" smtClean="0"/>
              <a:t>และปัจจัยความแปรปรวนแบบสุ่ม </a:t>
            </a:r>
            <a:r>
              <a:rPr lang="en-US" sz="2000" dirty="0" smtClean="0"/>
              <a:t>(Random factor) </a:t>
            </a:r>
            <a:r>
              <a:rPr lang="th-TH" sz="2000" dirty="0" smtClean="0"/>
              <a:t>เมื่อแยกปัจจัยออกได้แล้ว จึงเอาปัจจัยที่ได้ไปใช้ในการปรับค่าในอดีตเพื่อใช้พยากรณ์ แสดงวิธีดังนี้</a:t>
            </a:r>
            <a:endParaRPr lang="th-TH" sz="2000" dirty="0"/>
          </a:p>
        </p:txBody>
      </p:sp>
      <p:pic>
        <p:nvPicPr>
          <p:cNvPr id="12" name="Picture 11" descr="Decomposition.bmp"/>
          <p:cNvPicPr>
            <a:picLocks noChangeAspect="1"/>
          </p:cNvPicPr>
          <p:nvPr/>
        </p:nvPicPr>
        <p:blipFill>
          <a:blip r:embed="rId2" cstate="print"/>
          <a:srcRect l="5113" r="5901"/>
          <a:stretch>
            <a:fillRect/>
          </a:stretch>
        </p:blipFill>
        <p:spPr>
          <a:xfrm>
            <a:off x="467544" y="3933056"/>
            <a:ext cx="8136904" cy="267198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9552" y="2060848"/>
            <a:ext cx="81369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000" b="1" dirty="0" smtClean="0"/>
              <a:t>1. รวบรวมยอดขายแต่ละปีแยกเป็นราย</a:t>
            </a:r>
            <a:r>
              <a:rPr lang="th-TH" sz="2000" b="1" dirty="0" err="1" smtClean="0"/>
              <a:t>ไตรมาส</a:t>
            </a:r>
            <a:r>
              <a:rPr lang="th-TH" sz="2000" b="1" dirty="0" smtClean="0"/>
              <a:t> (หรือรายเดือนก็ได้)</a:t>
            </a:r>
            <a:endParaRPr lang="en-US" sz="2000" b="1" dirty="0" smtClean="0"/>
          </a:p>
          <a:p>
            <a:pPr lvl="0"/>
            <a:r>
              <a:rPr lang="th-TH" sz="2000" b="1" dirty="0" smtClean="0"/>
              <a:t>2. หาค่าเฉลี่ยของแต่ละ</a:t>
            </a:r>
            <a:r>
              <a:rPr lang="th-TH" sz="2000" b="1" dirty="0" err="1" smtClean="0"/>
              <a:t>ไตรมาส</a:t>
            </a:r>
            <a:r>
              <a:rPr lang="th-TH" sz="2000" b="1" dirty="0" smtClean="0"/>
              <a:t> จากตัวอย่างค่าเฉลี่ย</a:t>
            </a:r>
            <a:r>
              <a:rPr lang="th-TH" sz="2000" b="1" dirty="0" err="1" smtClean="0"/>
              <a:t>ไตรมาส</a:t>
            </a:r>
            <a:r>
              <a:rPr lang="th-TH" sz="2000" b="1" dirty="0" smtClean="0"/>
              <a:t>ที่ 1 </a:t>
            </a:r>
            <a:r>
              <a:rPr lang="en-US" sz="2000" b="1" dirty="0" smtClean="0"/>
              <a:t>= </a:t>
            </a:r>
            <a:r>
              <a:rPr lang="th-TH" sz="2000" b="1" dirty="0" smtClean="0"/>
              <a:t>(49+57+53+73)/4 </a:t>
            </a:r>
            <a:r>
              <a:rPr lang="en-US" sz="2000" b="1" dirty="0" smtClean="0"/>
              <a:t>=</a:t>
            </a:r>
            <a:r>
              <a:rPr lang="th-TH" sz="2000" b="1" dirty="0" smtClean="0"/>
              <a:t> 58</a:t>
            </a:r>
            <a:endParaRPr lang="en-US" sz="2000" b="1" dirty="0" smtClean="0"/>
          </a:p>
          <a:p>
            <a:pPr lvl="0"/>
            <a:r>
              <a:rPr lang="th-TH" sz="2000" b="1" dirty="0" smtClean="0"/>
              <a:t>3. หาค่าเฉลี่ย</a:t>
            </a:r>
            <a:r>
              <a:rPr lang="th-TH" sz="2000" b="1" dirty="0" err="1" smtClean="0"/>
              <a:t>ไตรมาส</a:t>
            </a:r>
            <a:r>
              <a:rPr lang="th-TH" sz="2000" b="1" dirty="0" smtClean="0"/>
              <a:t>ของทั้ง 4 ปี จากตัวอย่างค่าเฉลี่ย</a:t>
            </a:r>
            <a:r>
              <a:rPr lang="th-TH" sz="2000" b="1" dirty="0" err="1" smtClean="0"/>
              <a:t>ไตรมาส</a:t>
            </a:r>
            <a:r>
              <a:rPr lang="th-TH" sz="2000" b="1" dirty="0" smtClean="0"/>
              <a:t> </a:t>
            </a:r>
            <a:r>
              <a:rPr lang="en-US" sz="2000" b="1" dirty="0" smtClean="0"/>
              <a:t>= </a:t>
            </a:r>
            <a:r>
              <a:rPr lang="th-TH" sz="2000" b="1" dirty="0" smtClean="0"/>
              <a:t>(295+306+318+349)/16 </a:t>
            </a:r>
            <a:r>
              <a:rPr lang="en-US" sz="2000" b="1" dirty="0" smtClean="0"/>
              <a:t> = 79.25 </a:t>
            </a:r>
            <a:r>
              <a:rPr lang="th-TH" sz="2000" b="1" dirty="0" smtClean="0"/>
              <a:t>(หารด้วย 16 </a:t>
            </a:r>
            <a:br>
              <a:rPr lang="th-TH" sz="2000" b="1" dirty="0" smtClean="0"/>
            </a:br>
            <a:r>
              <a:rPr lang="th-TH" sz="2000" b="1" dirty="0" smtClean="0"/>
              <a:t>    เนื่องจาก 4 ปี มีทั้งหมด 16 </a:t>
            </a:r>
            <a:r>
              <a:rPr lang="th-TH" sz="2000" b="1" dirty="0" err="1" smtClean="0"/>
              <a:t>ไตรมาส</a:t>
            </a:r>
            <a:r>
              <a:rPr lang="th-TH" sz="2000" b="1" dirty="0" smtClean="0"/>
              <a:t>)</a:t>
            </a:r>
            <a:endParaRPr lang="en-US" sz="2000" b="1" dirty="0" smtClean="0"/>
          </a:p>
          <a:p>
            <a:pPr lvl="0"/>
            <a:r>
              <a:rPr lang="th-TH" sz="2000" b="1" dirty="0" smtClean="0"/>
              <a:t>4. หาดัชนีฤดูกาลของแต่ละ</a:t>
            </a:r>
            <a:r>
              <a:rPr lang="th-TH" sz="2000" b="1" dirty="0" err="1" smtClean="0"/>
              <a:t>ไตรมาส</a:t>
            </a:r>
            <a:r>
              <a:rPr lang="th-TH" sz="2000" b="1" dirty="0" smtClean="0"/>
              <a:t> โดยการนำค่าเฉลี่ยแต่ละ</a:t>
            </a:r>
            <a:r>
              <a:rPr lang="th-TH" sz="2000" b="1" dirty="0" err="1" smtClean="0"/>
              <a:t>ไตรมาส</a:t>
            </a:r>
            <a:r>
              <a:rPr lang="th-TH" sz="2000" b="1" dirty="0" smtClean="0"/>
              <a:t>หารด้วยค่าเฉลี่ย</a:t>
            </a:r>
            <a:r>
              <a:rPr lang="th-TH" sz="2000" b="1" dirty="0" err="1" smtClean="0"/>
              <a:t>ไตรมาส</a:t>
            </a:r>
            <a:r>
              <a:rPr lang="th-TH" sz="2000" b="1" dirty="0" smtClean="0"/>
              <a:t>ตลอด 4 ปี จากตัวอย่าง </a:t>
            </a:r>
            <a:br>
              <a:rPr lang="th-TH" sz="2000" b="1" dirty="0" smtClean="0"/>
            </a:br>
            <a:r>
              <a:rPr lang="th-TH" sz="2000" b="1" dirty="0" smtClean="0"/>
              <a:t>   ดัชนีฤดูกาลของ</a:t>
            </a:r>
            <a:r>
              <a:rPr lang="th-TH" sz="2000" b="1" dirty="0" err="1" smtClean="0"/>
              <a:t>ไตรมาส</a:t>
            </a:r>
            <a:r>
              <a:rPr lang="th-TH" sz="2000" b="1" dirty="0" smtClean="0"/>
              <a:t> 1 </a:t>
            </a:r>
            <a:r>
              <a:rPr lang="en-US" sz="2000" b="1" dirty="0" smtClean="0"/>
              <a:t>= 58/79.25 = 0.73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3228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การแยกส่วนปัจจัย </a:t>
            </a:r>
            <a:r>
              <a:rPr lang="en-US" sz="2400" b="1" dirty="0" smtClean="0"/>
              <a:t>(Decomposition) </a:t>
            </a:r>
            <a:endParaRPr lang="th-TH" sz="24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51520" y="724634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dirty="0" smtClean="0"/>
              <a:t>หากไม่มีปัจจัยด้านดัชนีฤดูกาล ยอดขายในแต่ละ</a:t>
            </a:r>
            <a:r>
              <a:rPr lang="th-TH" sz="2000" dirty="0" err="1" smtClean="0"/>
              <a:t>ไตรมาส</a:t>
            </a:r>
            <a:r>
              <a:rPr lang="th-TH" sz="2000" dirty="0" smtClean="0"/>
              <a:t>ควรมีค่าเท่ากัน แต่สินค้าส่วนใหญ่มีปัจจัยฤดูกาลเข้ามาเกี่ยวข้อง ยอดขายที่เกิดขึ้นจริงจึงเกิดจากยอดขายปกติร่วมกับอิทธิพลของปัจจัยดัชนีฤดูกาล ดังนี้           </a:t>
            </a:r>
            <a:endParaRPr lang="en-US" sz="2000" dirty="0" smtClean="0"/>
          </a:p>
          <a:p>
            <a:r>
              <a:rPr lang="en-US" sz="2000" dirty="0" smtClean="0"/>
              <a:t> </a:t>
            </a:r>
          </a:p>
          <a:p>
            <a:pPr algn="ctr"/>
            <a:r>
              <a:rPr lang="th-TH" sz="2800" b="1" dirty="0" smtClean="0">
                <a:solidFill>
                  <a:srgbClr val="C00000"/>
                </a:solidFill>
              </a:rPr>
              <a:t>ยอดขาย </a:t>
            </a:r>
            <a:r>
              <a:rPr lang="en-US" sz="2800" b="1" dirty="0" smtClean="0">
                <a:solidFill>
                  <a:srgbClr val="C00000"/>
                </a:solidFill>
              </a:rPr>
              <a:t>= </a:t>
            </a:r>
            <a:r>
              <a:rPr lang="th-TH" sz="2800" b="1" dirty="0" smtClean="0">
                <a:solidFill>
                  <a:srgbClr val="C00000"/>
                </a:solidFill>
              </a:rPr>
              <a:t>ยอดขายที่มีไม่มีอิทธิพลของฤดูกาล </a:t>
            </a:r>
            <a:r>
              <a:rPr lang="en-US" sz="2800" b="1" dirty="0" smtClean="0">
                <a:solidFill>
                  <a:srgbClr val="C00000"/>
                </a:solidFill>
              </a:rPr>
              <a:t>X </a:t>
            </a:r>
            <a:r>
              <a:rPr lang="th-TH" sz="2800" b="1" dirty="0" smtClean="0">
                <a:solidFill>
                  <a:srgbClr val="C00000"/>
                </a:solidFill>
              </a:rPr>
              <a:t>ดัชนีฤดูกาล 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3228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การแยกส่วนปัจจัย </a:t>
            </a:r>
            <a:r>
              <a:rPr lang="en-US" sz="2400" b="1" dirty="0" smtClean="0"/>
              <a:t>(Decomposition) </a:t>
            </a:r>
            <a:endParaRPr lang="th-TH" sz="24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95536" y="3717032"/>
            <a:ext cx="83529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/>
              <a:t>ยอดขายในปีที่ 1 แต่ละ</a:t>
            </a:r>
            <a:r>
              <a:rPr lang="th-TH" dirty="0" err="1" smtClean="0"/>
              <a:t>ไตรมาส</a:t>
            </a:r>
            <a:r>
              <a:rPr lang="th-TH" dirty="0" smtClean="0"/>
              <a:t> อธิบายได้ดังนี้</a:t>
            </a:r>
            <a:endParaRPr lang="en-US" dirty="0" smtClean="0"/>
          </a:p>
          <a:p>
            <a:pPr lvl="0"/>
            <a:r>
              <a:rPr lang="th-TH" dirty="0" err="1" smtClean="0"/>
              <a:t>ไตรมาส</a:t>
            </a:r>
            <a:r>
              <a:rPr lang="th-TH" dirty="0" smtClean="0"/>
              <a:t>ที่ 1</a:t>
            </a:r>
            <a:r>
              <a:rPr lang="en-US" dirty="0" smtClean="0"/>
              <a:t>:</a:t>
            </a:r>
            <a:r>
              <a:rPr lang="th-TH" dirty="0" smtClean="0"/>
              <a:t>   49 </a:t>
            </a:r>
            <a:r>
              <a:rPr lang="en-US" dirty="0" smtClean="0"/>
              <a:t>=  </a:t>
            </a:r>
            <a:r>
              <a:rPr lang="th-TH" dirty="0" smtClean="0"/>
              <a:t>ยอดขายที่มีไม่มีอิทธิพลของฤดูกาล </a:t>
            </a:r>
            <a:r>
              <a:rPr lang="en-US" dirty="0" smtClean="0"/>
              <a:t>X 0.73 </a:t>
            </a:r>
            <a:r>
              <a:rPr lang="th-TH" dirty="0" smtClean="0"/>
              <a:t> ดังนั้นยอดขายที่ไม่มีอิทธิพลของฤดูกาล </a:t>
            </a:r>
            <a:r>
              <a:rPr lang="en-US" dirty="0" smtClean="0"/>
              <a:t>(</a:t>
            </a:r>
            <a:r>
              <a:rPr lang="en-US" dirty="0" err="1" smtClean="0"/>
              <a:t>Deseasonalized</a:t>
            </a:r>
            <a:r>
              <a:rPr lang="en-US" dirty="0" smtClean="0"/>
              <a:t> sales) = 67 </a:t>
            </a:r>
            <a:r>
              <a:rPr lang="th-TH" dirty="0" smtClean="0"/>
              <a:t>หมายความว่ายอดขายที่เกิดขึ้นต่ำกว่าความเป็นจริง 27</a:t>
            </a:r>
            <a:r>
              <a:rPr lang="en-US" dirty="0" smtClean="0"/>
              <a:t>%</a:t>
            </a:r>
          </a:p>
          <a:p>
            <a:pPr lvl="0"/>
            <a:r>
              <a:rPr lang="th-TH" dirty="0" err="1" smtClean="0"/>
              <a:t>ไตรมาส</a:t>
            </a:r>
            <a:r>
              <a:rPr lang="th-TH" dirty="0" smtClean="0"/>
              <a:t>ที่</a:t>
            </a:r>
            <a:r>
              <a:rPr lang="en-US" dirty="0" smtClean="0"/>
              <a:t> 2:</a:t>
            </a:r>
            <a:r>
              <a:rPr lang="th-TH" dirty="0" smtClean="0"/>
              <a:t>   </a:t>
            </a:r>
            <a:r>
              <a:rPr lang="en-US" dirty="0" smtClean="0"/>
              <a:t>77</a:t>
            </a:r>
            <a:r>
              <a:rPr lang="th-TH" dirty="0" smtClean="0"/>
              <a:t> </a:t>
            </a:r>
            <a:r>
              <a:rPr lang="en-US" dirty="0" smtClean="0"/>
              <a:t>=  </a:t>
            </a:r>
            <a:r>
              <a:rPr lang="th-TH" dirty="0" smtClean="0"/>
              <a:t>ยอดขายที่มีไม่มีอิทธิพลของฤดูกาล </a:t>
            </a:r>
            <a:r>
              <a:rPr lang="en-US" dirty="0" smtClean="0"/>
              <a:t>X 1.13 </a:t>
            </a:r>
            <a:r>
              <a:rPr lang="th-TH" dirty="0" smtClean="0"/>
              <a:t> ดังนั้นยอดขายที่ไม่มีอิทธิพลของฤดูกาล </a:t>
            </a:r>
            <a:r>
              <a:rPr lang="en-US" dirty="0" smtClean="0"/>
              <a:t>(</a:t>
            </a:r>
            <a:r>
              <a:rPr lang="en-US" dirty="0" err="1" smtClean="0"/>
              <a:t>Deseasonalized</a:t>
            </a:r>
            <a:r>
              <a:rPr lang="en-US" dirty="0" smtClean="0"/>
              <a:t> sales) = 68 </a:t>
            </a:r>
            <a:r>
              <a:rPr lang="th-TH" dirty="0" smtClean="0"/>
              <a:t>หมายความว่ายอดขายที่เกิดขึ้นสูงกว่าความเป็นจริง 13</a:t>
            </a:r>
            <a:r>
              <a:rPr lang="en-US" dirty="0" smtClean="0"/>
              <a:t>%</a:t>
            </a:r>
          </a:p>
          <a:p>
            <a:pPr lvl="0"/>
            <a:r>
              <a:rPr lang="th-TH" dirty="0" err="1" smtClean="0"/>
              <a:t>ไตรมาส</a:t>
            </a:r>
            <a:r>
              <a:rPr lang="th-TH" dirty="0" smtClean="0"/>
              <a:t>ที่ 3</a:t>
            </a:r>
            <a:r>
              <a:rPr lang="en-US" dirty="0" smtClean="0"/>
              <a:t>:</a:t>
            </a:r>
            <a:r>
              <a:rPr lang="th-TH" dirty="0" smtClean="0"/>
              <a:t>   90 </a:t>
            </a:r>
            <a:r>
              <a:rPr lang="en-US" dirty="0" smtClean="0"/>
              <a:t>=  </a:t>
            </a:r>
            <a:r>
              <a:rPr lang="th-TH" dirty="0" smtClean="0"/>
              <a:t>ยอดขายที่มีไม่มีอิทธิพลของฤดูกาล </a:t>
            </a:r>
            <a:r>
              <a:rPr lang="en-US" dirty="0" smtClean="0"/>
              <a:t>X 1.1</a:t>
            </a:r>
            <a:r>
              <a:rPr lang="th-TH" dirty="0" smtClean="0"/>
              <a:t>6  ดังนั้นยอดขายที่ไม่มีอิทธิพลของฤดูกาล </a:t>
            </a:r>
            <a:r>
              <a:rPr lang="en-US" dirty="0" smtClean="0"/>
              <a:t>(</a:t>
            </a:r>
            <a:r>
              <a:rPr lang="en-US" dirty="0" err="1" smtClean="0"/>
              <a:t>Deseasonalized</a:t>
            </a:r>
            <a:r>
              <a:rPr lang="en-US" dirty="0" smtClean="0"/>
              <a:t> sales) = </a:t>
            </a:r>
            <a:r>
              <a:rPr lang="th-TH" dirty="0" smtClean="0"/>
              <a:t>78 หมายความว่ายอดขายที่เกิดขึ้นสูงกว่าความเป็นจริง 15</a:t>
            </a:r>
            <a:r>
              <a:rPr lang="en-US" dirty="0" smtClean="0"/>
              <a:t>%</a:t>
            </a:r>
          </a:p>
          <a:p>
            <a:pPr lvl="0"/>
            <a:r>
              <a:rPr lang="th-TH" dirty="0" err="1" smtClean="0"/>
              <a:t>ไตรมาส</a:t>
            </a:r>
            <a:r>
              <a:rPr lang="th-TH" dirty="0" smtClean="0"/>
              <a:t>ที่ 4</a:t>
            </a:r>
            <a:r>
              <a:rPr lang="en-US" dirty="0" smtClean="0"/>
              <a:t>:</a:t>
            </a:r>
            <a:r>
              <a:rPr lang="th-TH" dirty="0" smtClean="0"/>
              <a:t>   79 </a:t>
            </a:r>
            <a:r>
              <a:rPr lang="en-US" dirty="0" smtClean="0"/>
              <a:t>=  </a:t>
            </a:r>
            <a:r>
              <a:rPr lang="th-TH" dirty="0" smtClean="0"/>
              <a:t>ยอดขายที่มีไม่มีอิทธิพลของฤดูกาล </a:t>
            </a:r>
            <a:r>
              <a:rPr lang="en-US" dirty="0" smtClean="0"/>
              <a:t>X </a:t>
            </a:r>
            <a:r>
              <a:rPr lang="th-TH" dirty="0" smtClean="0"/>
              <a:t>0.97  ดังนั้นยอดขายที่ไม่มีอิทธิพลของฤดูกาล </a:t>
            </a:r>
            <a:r>
              <a:rPr lang="en-US" dirty="0" smtClean="0"/>
              <a:t>(</a:t>
            </a:r>
            <a:r>
              <a:rPr lang="en-US" dirty="0" err="1" smtClean="0"/>
              <a:t>Deseasonalized</a:t>
            </a:r>
            <a:r>
              <a:rPr lang="en-US" dirty="0" smtClean="0"/>
              <a:t> sales) = </a:t>
            </a:r>
            <a:r>
              <a:rPr lang="th-TH" dirty="0" smtClean="0"/>
              <a:t>81 หมายความว่ายอดขายที่เกิดขึ้นสูงกว่าความเป็นจริง 2.5</a:t>
            </a:r>
            <a:r>
              <a:rPr lang="en-US" dirty="0" smtClean="0"/>
              <a:t>%</a:t>
            </a:r>
          </a:p>
        </p:txBody>
      </p:sp>
      <p:pic>
        <p:nvPicPr>
          <p:cNvPr id="5" name="Picture 4" descr="Decomposition.bmp"/>
          <p:cNvPicPr>
            <a:picLocks noChangeAspect="1"/>
          </p:cNvPicPr>
          <p:nvPr/>
        </p:nvPicPr>
        <p:blipFill>
          <a:blip r:embed="rId2" cstate="print"/>
          <a:srcRect l="5113" r="5901"/>
          <a:stretch>
            <a:fillRect/>
          </a:stretch>
        </p:blipFill>
        <p:spPr>
          <a:xfrm>
            <a:off x="467544" y="612995"/>
            <a:ext cx="8136904" cy="267198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67744" y="3275692"/>
            <a:ext cx="3962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h-TH" b="1" dirty="0" smtClean="0">
                <a:solidFill>
                  <a:srgbClr val="C00000"/>
                </a:solidFill>
              </a:rPr>
              <a:t>ยอดขาย </a:t>
            </a:r>
            <a:r>
              <a:rPr lang="en-US" b="1" dirty="0" smtClean="0">
                <a:solidFill>
                  <a:srgbClr val="C00000"/>
                </a:solidFill>
              </a:rPr>
              <a:t>= </a:t>
            </a:r>
            <a:r>
              <a:rPr lang="th-TH" b="1" dirty="0" smtClean="0">
                <a:solidFill>
                  <a:srgbClr val="C00000"/>
                </a:solidFill>
              </a:rPr>
              <a:t>ยอดขายที่มีไม่มีอิทธิพลของฤดูกาล </a:t>
            </a:r>
            <a:r>
              <a:rPr lang="en-US" b="1" dirty="0" smtClean="0">
                <a:solidFill>
                  <a:srgbClr val="C00000"/>
                </a:solidFill>
              </a:rPr>
              <a:t>X </a:t>
            </a:r>
            <a:r>
              <a:rPr lang="th-TH" b="1" dirty="0" smtClean="0">
                <a:solidFill>
                  <a:srgbClr val="C00000"/>
                </a:solidFill>
              </a:rPr>
              <a:t>ดัชนีฤดูกาล 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13 สถิติเพื่อการพยากรณ์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6072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13.1 หลักการพื้นฐานการวิเคราะห์ความถดถอยเชิงพหุ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82425" y="600055"/>
            <a:ext cx="51026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13.1.3 เงื่อนไขของการวิเคราะห์ความถดถอยเชิงพหุ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11139" y="1321604"/>
            <a:ext cx="4046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เงื่อนไขการวิเคราะห์ความถดถอยเชิงพหุ</a:t>
            </a:r>
            <a:endParaRPr lang="en-US" sz="2800" b="1" dirty="0" smtClean="0"/>
          </a:p>
        </p:txBody>
      </p:sp>
      <p:sp>
        <p:nvSpPr>
          <p:cNvPr id="32" name="TextBox 31"/>
          <p:cNvSpPr txBox="1"/>
          <p:nvPr/>
        </p:nvSpPr>
        <p:spPr>
          <a:xfrm>
            <a:off x="1475656" y="1988840"/>
            <a:ext cx="549541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th-TH" sz="2400" b="1" dirty="0" smtClean="0"/>
              <a:t>1. ค่าคลาดเคลื่อนต้องมีการแจกแจงแบบปกติด้วยค่าเฉลี่ยเป็นศูนย์</a:t>
            </a:r>
            <a:endParaRPr lang="en-US" sz="2400" b="1" dirty="0" smtClean="0"/>
          </a:p>
          <a:p>
            <a:pPr lvl="0"/>
            <a:r>
              <a:rPr lang="th-TH" sz="2400" b="1" dirty="0" smtClean="0"/>
              <a:t>2. ค่าแปรปรวนของค่าคลาดเคลื่อนต้องคงที่</a:t>
            </a:r>
            <a:endParaRPr lang="en-US" sz="2400" b="1" dirty="0" smtClean="0"/>
          </a:p>
          <a:p>
            <a:pPr lvl="0"/>
            <a:r>
              <a:rPr lang="th-TH" sz="2400" b="1" dirty="0" smtClean="0"/>
              <a:t>3. ค่าคลาดเคลื่อนต้องเป็นอิสระกัน</a:t>
            </a:r>
            <a:endParaRPr lang="en-US" sz="2400" b="1" dirty="0" smtClean="0"/>
          </a:p>
          <a:p>
            <a:pPr lvl="0"/>
            <a:r>
              <a:rPr lang="th-TH" sz="2400" b="1" dirty="0" smtClean="0"/>
              <a:t>4. ตัวแปรต้นต้องไม่มีความสัมพันธ์กัน</a:t>
            </a:r>
            <a:endParaRPr lang="en-US" sz="24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6072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13.1 หลักการพื้นฐานการวิเคราะห์ความถดถอยเชิงพหุ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54322" y="600055"/>
            <a:ext cx="47307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13.1.4 ขั้นตอนการวิเคราะห์ความถดถอยเชิงพหุ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11139" y="1321604"/>
            <a:ext cx="4960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การวิเคราะห์ความถดถอยเชิงพหุมี 6 ขั้นตอน ดังนี้</a:t>
            </a:r>
            <a:endParaRPr lang="en-US" sz="28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331640" y="1916832"/>
            <a:ext cx="726673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ขั้นที่ 1 การเลือกตัวแปรต้น</a:t>
            </a:r>
            <a:endParaRPr lang="th-TH" sz="2400" dirty="0" smtClean="0"/>
          </a:p>
          <a:p>
            <a:r>
              <a:rPr lang="th-TH" sz="2400" b="1" dirty="0" smtClean="0"/>
              <a:t>ขั้นที่ 2 การสร้างสมการแสดงความสัมพันธ์</a:t>
            </a:r>
            <a:endParaRPr lang="en-US" sz="2400" b="1" dirty="0" smtClean="0"/>
          </a:p>
          <a:p>
            <a:r>
              <a:rPr lang="th-TH" sz="2400" b="1" dirty="0" smtClean="0"/>
              <a:t>ขั้นที่ 3 การวิเคราะห์ความแปรปรวน</a:t>
            </a:r>
            <a:endParaRPr lang="en-US" sz="2400" b="1" dirty="0" smtClean="0"/>
          </a:p>
          <a:p>
            <a:r>
              <a:rPr lang="th-TH" sz="2400" b="1" dirty="0" smtClean="0"/>
              <a:t>ขั้นที่ </a:t>
            </a:r>
            <a:r>
              <a:rPr lang="en-US" sz="2400" b="1" dirty="0" smtClean="0"/>
              <a:t>4</a:t>
            </a:r>
            <a:r>
              <a:rPr lang="th-TH" sz="2400" b="1" dirty="0" smtClean="0"/>
              <a:t> การตรวจสอบความสัมพันธ์ระหว่างตัวแปรตามและตัวแปรต้นทีละ 1 ตัวแปร</a:t>
            </a:r>
            <a:endParaRPr lang="en-US" sz="2400" b="1" dirty="0" smtClean="0"/>
          </a:p>
          <a:p>
            <a:r>
              <a:rPr lang="th-TH" sz="2400" b="1" dirty="0" smtClean="0"/>
              <a:t>ขั้นที่ 5 การศึกษาระดับความสัมพันธ์</a:t>
            </a:r>
            <a:endParaRPr lang="en-US" sz="2400" b="1" dirty="0" smtClean="0"/>
          </a:p>
          <a:p>
            <a:r>
              <a:rPr lang="th-TH" sz="2400" b="1" dirty="0" smtClean="0"/>
              <a:t>ขั้นที่ 6 การตรวจสอบเงื่อนไขของการวิเคราะห์ความถดถอยเชิงพหุ ทั้ง 4 ประการ ได้แก่</a:t>
            </a:r>
            <a:endParaRPr lang="en-US" sz="2400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195736" y="4307612"/>
            <a:ext cx="56621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th-TH" sz="2400" b="1" dirty="0" smtClean="0"/>
              <a:t>1. การทดสอบการแจกแจงของค่าคลาดเคลื่อนเป็นปกติ</a:t>
            </a:r>
            <a:endParaRPr lang="en-US" sz="2400" b="1" dirty="0" smtClean="0"/>
          </a:p>
          <a:p>
            <a:pPr lvl="0"/>
            <a:r>
              <a:rPr lang="th-TH" sz="2400" b="1" dirty="0" smtClean="0"/>
              <a:t>2. การทดสอบความแปรปรวนของค่าคลาดเคลื่อนมีความคงที่</a:t>
            </a:r>
            <a:endParaRPr lang="en-US" sz="2400" b="1" dirty="0" smtClean="0"/>
          </a:p>
          <a:p>
            <a:pPr lvl="0"/>
            <a:r>
              <a:rPr lang="th-TH" sz="2400" b="1" dirty="0" smtClean="0"/>
              <a:t>3. การทดสอบความเป็นอิสระของค่าคลาดเคลื่อน</a:t>
            </a:r>
            <a:endParaRPr lang="en-US" sz="2400" b="1" dirty="0" smtClean="0"/>
          </a:p>
          <a:p>
            <a:pPr lvl="0"/>
            <a:r>
              <a:rPr lang="th-TH" sz="2400" b="1" dirty="0" smtClean="0"/>
              <a:t>4. การทดสอบตัวแปรต้นมีความสัมพันธ์กันเอง (</a:t>
            </a:r>
            <a:r>
              <a:rPr lang="en-US" sz="2400" b="1" dirty="0" err="1" smtClean="0"/>
              <a:t>Multicollinearity</a:t>
            </a:r>
            <a:r>
              <a:rPr lang="en-US" sz="2400" b="1" dirty="0" smtClean="0"/>
              <a:t>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6072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13.1 หลักการพื้นฐานการวิเคราะห์ความถดถอยเชิงพหุ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63326" y="600055"/>
            <a:ext cx="4621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13.1.5 เทคนิคการเลือกตัวแปรต้นเข้าสู่สมการ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11139" y="1321604"/>
            <a:ext cx="42290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เทคนิคการเลือกตัวแปรต้นเพื่อเข้าสู่สมการ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15616" y="1772816"/>
            <a:ext cx="7200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เทคนิค </a:t>
            </a:r>
            <a:r>
              <a:rPr lang="en-US" sz="2400" b="1" dirty="0" smtClean="0">
                <a:solidFill>
                  <a:srgbClr val="C00000"/>
                </a:solidFill>
              </a:rPr>
              <a:t>Enter</a:t>
            </a:r>
            <a:r>
              <a:rPr lang="th-TH" sz="2400" b="1" dirty="0" smtClean="0">
                <a:solidFill>
                  <a:srgbClr val="C00000"/>
                </a:solidFill>
              </a:rPr>
              <a:t> </a:t>
            </a:r>
            <a:r>
              <a:rPr lang="th-TH" sz="2400" dirty="0" smtClean="0"/>
              <a:t>คือ นักวิจัยการตลาดเป็นผู้กำหนดตัวแปรต้นและตัวแปรตาม</a:t>
            </a:r>
            <a:endParaRPr lang="en-US" sz="2400" dirty="0" smtClean="0"/>
          </a:p>
          <a:p>
            <a:r>
              <a:rPr lang="th-TH" sz="2400" b="1" dirty="0" smtClean="0">
                <a:solidFill>
                  <a:srgbClr val="C00000"/>
                </a:solidFill>
              </a:rPr>
              <a:t>เทคนิค </a:t>
            </a:r>
            <a:r>
              <a:rPr lang="en-US" sz="2400" b="1" dirty="0" smtClean="0">
                <a:solidFill>
                  <a:srgbClr val="C00000"/>
                </a:solidFill>
              </a:rPr>
              <a:t>Forward</a:t>
            </a:r>
            <a:r>
              <a:rPr lang="th-TH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selection</a:t>
            </a:r>
            <a:r>
              <a:rPr lang="th-TH" sz="2400" b="1" dirty="0" smtClean="0">
                <a:solidFill>
                  <a:srgbClr val="C00000"/>
                </a:solidFill>
              </a:rPr>
              <a:t> </a:t>
            </a:r>
            <a:r>
              <a:rPr lang="th-TH" sz="2400" dirty="0" smtClean="0"/>
              <a:t>คือ โปรแกรมจะนำตัวแปรต้นเข้ามาครั้งละ 1 ตัวแปร และทดสอบความสัมพันธ์ จากนั้นนำเข้าเพิ่มอีก 1 ตัวแปร และทดสอบความสัมพันธ์ ทดสอบเป็นรอบ ๆ จนได้ค่าความสัมพันธ์สูงสุด</a:t>
            </a:r>
            <a:endParaRPr lang="en-US" sz="2400" dirty="0" smtClean="0"/>
          </a:p>
          <a:p>
            <a:r>
              <a:rPr lang="th-TH" sz="2400" b="1" dirty="0" smtClean="0">
                <a:solidFill>
                  <a:srgbClr val="C00000"/>
                </a:solidFill>
              </a:rPr>
              <a:t>เทคนิค </a:t>
            </a:r>
            <a:r>
              <a:rPr lang="en-US" sz="2400" b="1" dirty="0" smtClean="0">
                <a:solidFill>
                  <a:srgbClr val="C00000"/>
                </a:solidFill>
              </a:rPr>
              <a:t>Remove</a:t>
            </a:r>
            <a:r>
              <a:rPr lang="th-TH" sz="2400" dirty="0" smtClean="0">
                <a:solidFill>
                  <a:srgbClr val="C00000"/>
                </a:solidFill>
              </a:rPr>
              <a:t> </a:t>
            </a:r>
            <a:r>
              <a:rPr lang="th-TH" sz="2400" dirty="0" smtClean="0"/>
              <a:t>คือ โปรแกรมจะนำเข้าตัวแปรโดยวิธี </a:t>
            </a:r>
            <a:r>
              <a:rPr lang="en-US" sz="2400" dirty="0" smtClean="0"/>
              <a:t>Enter </a:t>
            </a:r>
            <a:r>
              <a:rPr lang="th-TH" sz="2400" dirty="0" smtClean="0"/>
              <a:t>และโปรแกรมจะเลือกตัวแปรต้นที่ไม่มีความสัมพันธ์ หรือมีความสัมพันธ์น้อยออกจากสมการ</a:t>
            </a:r>
            <a:endParaRPr lang="en-US" sz="2400" dirty="0" smtClean="0"/>
          </a:p>
          <a:p>
            <a:r>
              <a:rPr lang="th-TH" sz="2400" b="1" dirty="0" smtClean="0">
                <a:solidFill>
                  <a:srgbClr val="C00000"/>
                </a:solidFill>
              </a:rPr>
              <a:t>เทคนิค </a:t>
            </a:r>
            <a:r>
              <a:rPr lang="en-US" sz="2400" b="1" dirty="0" smtClean="0">
                <a:solidFill>
                  <a:srgbClr val="C00000"/>
                </a:solidFill>
              </a:rPr>
              <a:t>Backward</a:t>
            </a:r>
            <a:r>
              <a:rPr lang="th-TH" sz="2400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elimination </a:t>
            </a:r>
            <a:r>
              <a:rPr lang="th-TH" sz="2400" dirty="0" smtClean="0"/>
              <a:t>คือ โปรแกรมจะนำตัวแปรต้นเข้ามาในสมการทั้งหมด และทดสอบความสัมพันธ์ จากนั้นจึงถอดตัวแปรต้นออกทีละตัว และทดสอบความสัมพันธ์เป็นรอบ ๆ จนได้ค่าความสัมพันธ์สูงสุด</a:t>
            </a:r>
            <a:endParaRPr lang="en-US" sz="2400" dirty="0" smtClean="0"/>
          </a:p>
          <a:p>
            <a:r>
              <a:rPr lang="th-TH" sz="2400" b="1" dirty="0" smtClean="0">
                <a:solidFill>
                  <a:srgbClr val="C00000"/>
                </a:solidFill>
              </a:rPr>
              <a:t>เทคนิค</a:t>
            </a:r>
            <a:r>
              <a:rPr lang="th-TH" sz="2400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Stepwise</a:t>
            </a:r>
            <a:r>
              <a:rPr lang="th-TH" sz="2400" dirty="0" smtClean="0">
                <a:solidFill>
                  <a:srgbClr val="C00000"/>
                </a:solidFill>
              </a:rPr>
              <a:t> </a:t>
            </a:r>
            <a:r>
              <a:rPr lang="th-TH" sz="2400" dirty="0" smtClean="0"/>
              <a:t>เป็นการผสมระหว่างเทคนิค </a:t>
            </a:r>
            <a:r>
              <a:rPr lang="en-US" sz="2400" dirty="0" smtClean="0"/>
              <a:t>Forward selection </a:t>
            </a:r>
            <a:r>
              <a:rPr lang="th-TH" sz="2400" dirty="0" smtClean="0"/>
              <a:t>กับ </a:t>
            </a:r>
            <a:r>
              <a:rPr lang="en-US" sz="2400" dirty="0" smtClean="0"/>
              <a:t>Backward elimination </a:t>
            </a:r>
            <a:r>
              <a:rPr lang="th-TH" sz="2400" dirty="0" smtClean="0"/>
              <a:t>โดยโปรแกรมจะนำเข้าตัวแปรต้น 2 ตัวแปร และทดสอบความสัมพันธ์ จากนั้นทดสอบนำออก 1 ตัวแปร ทำการทดสอบเป็นรอบ ๆ สลับกันระหว่างการนำเข้าและการนำตัวแปรออก จนได้ค่าความสัมพันธ์สูงสุด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6500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13.2 การวิเคราะห์ความถดถอยเชิงพหุด้วยโปรแกรม </a:t>
            </a:r>
            <a:r>
              <a:rPr lang="en-US" sz="3200" b="1" dirty="0" smtClean="0"/>
              <a:t>SPSS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46032" y="600055"/>
            <a:ext cx="5739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/>
              <a:t>13.2.1 การกำหนดค่าสถิติการวิเคราะห์ความถดถอยเชิงพหุ</a:t>
            </a:r>
            <a:endParaRPr lang="en-US" sz="2800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467544" y="1268760"/>
            <a:ext cx="792088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โจทย์</a:t>
            </a:r>
            <a:r>
              <a:rPr lang="en-US" sz="2400" b="1" dirty="0" smtClean="0">
                <a:solidFill>
                  <a:srgbClr val="C00000"/>
                </a:solidFill>
              </a:rPr>
              <a:t>:</a:t>
            </a:r>
            <a:endParaRPr lang="th-TH" sz="2400" b="1" dirty="0" smtClean="0">
              <a:solidFill>
                <a:srgbClr val="C00000"/>
              </a:solidFill>
            </a:endParaRPr>
          </a:p>
          <a:p>
            <a:r>
              <a:rPr lang="th-TH" sz="2400" b="1" dirty="0" smtClean="0"/>
              <a:t>นักการตลาดได้เก็บข้อมูลการเปลี่ยนแปลงของยอดขายและการเปลี่ยนแปลงของค่าใช้จ่ายต่าง ๆ ได้แก่ ค่าใช้จ่ายกิจกรรมทดลองใช้สินค้า ค่าใช้จ่ายการโฆษณาทางนิตยสาร ค่าใช้จ่ายการโฆษณาทางหนังสือพิมพ์ ค่าใช้จ่ายการโฆษณาทางอินเทอร์เน็ต ค่าใช้จ่ายการโฆษณาทางวิทยุ ค่าใช้จ่ายการประชาสัมพันธ์ ค่าใช้จ่ายการจัดงานกิจกรรม ค่าใช้จ่ายการโฆษณาในร้านค้า และค่าใช้จ่ายการโฆษณาด้วยแผ่นป้าย นักการตลาดต้องการทราบว่าปัจจัยใดบ้างที่ส่งผลต่อการเปลี่ยนแปลงของยอดขายและมีอิทธิพลมากน้อยเพียงใด</a:t>
            </a:r>
          </a:p>
          <a:p>
            <a:endParaRPr lang="th-TH" sz="2400" b="1" dirty="0" smtClean="0"/>
          </a:p>
          <a:p>
            <a:r>
              <a:rPr lang="th-TH" sz="3200" b="1" dirty="0" smtClean="0">
                <a:solidFill>
                  <a:srgbClr val="C00000"/>
                </a:solidFill>
              </a:rPr>
              <a:t>ไฟล์เพื่อใช้ในการวิเคราะห์ข้อมูล</a:t>
            </a:r>
            <a:r>
              <a:rPr lang="en-US" sz="3200" b="1" dirty="0" smtClean="0">
                <a:solidFill>
                  <a:srgbClr val="C00000"/>
                </a:solidFill>
              </a:rPr>
              <a:t>: MultipleRegression.sav</a:t>
            </a:r>
            <a:endParaRPr lang="th-TH" sz="3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13R-01-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40788" y="2132856"/>
            <a:ext cx="4435468" cy="363653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5707" y="158156"/>
            <a:ext cx="6500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13.2 การวิเคราะห์ความถดถอยเชิงพหุด้วยโปรแกรม </a:t>
            </a:r>
            <a:r>
              <a:rPr lang="en-US" sz="3200" b="1" dirty="0" smtClean="0"/>
              <a:t>SPSS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46032" y="600055"/>
            <a:ext cx="5739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/>
              <a:t>13.2.1 การกำหนดค่าสถิติการวิเคราะห์ความถดถอยเชิงพหุ</a:t>
            </a:r>
            <a:endParaRPr lang="en-US" sz="2800" b="1" dirty="0" smtClean="0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2051720" y="1628800"/>
            <a:ext cx="4248472" cy="34766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Analyze &gt; Regression &gt; Linear</a:t>
            </a:r>
            <a:endParaRPr kumimoji="0" lang="th-TH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3643" y="1268760"/>
            <a:ext cx="41745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b="1" dirty="0" smtClean="0">
                <a:solidFill>
                  <a:srgbClr val="C00000"/>
                </a:solidFill>
              </a:rPr>
              <a:t>คำสั่งเพื่อวิเคราะห์ความถดถอยเชิงพหุด้วยโปรแกรม </a:t>
            </a:r>
            <a:r>
              <a:rPr lang="en-US" sz="2000" b="1" dirty="0" smtClean="0">
                <a:solidFill>
                  <a:srgbClr val="C00000"/>
                </a:solidFill>
              </a:rPr>
              <a:t>SPSS</a:t>
            </a:r>
            <a:endParaRPr lang="th-TH" sz="2000" dirty="0">
              <a:solidFill>
                <a:srgbClr val="C0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851920" y="2276872"/>
            <a:ext cx="1656184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Oval 9"/>
          <p:cNvSpPr/>
          <p:nvPr/>
        </p:nvSpPr>
        <p:spPr>
          <a:xfrm>
            <a:off x="3707904" y="2924944"/>
            <a:ext cx="2232248" cy="144016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Oval 10"/>
          <p:cNvSpPr/>
          <p:nvPr/>
        </p:nvSpPr>
        <p:spPr>
          <a:xfrm>
            <a:off x="5148064" y="4365104"/>
            <a:ext cx="1080120" cy="21602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TextBox 13"/>
          <p:cNvSpPr txBox="1"/>
          <p:nvPr/>
        </p:nvSpPr>
        <p:spPr>
          <a:xfrm>
            <a:off x="395536" y="5661248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Enter = </a:t>
            </a:r>
            <a:r>
              <a:rPr lang="th-TH" b="1" dirty="0" smtClean="0"/>
              <a:t>กำหนดตัวแปร                                                          </a:t>
            </a:r>
            <a:r>
              <a:rPr lang="en-US" b="1" dirty="0" smtClean="0"/>
              <a:t>         Forward =  </a:t>
            </a:r>
            <a:r>
              <a:rPr lang="th-TH" b="1" dirty="0" smtClean="0"/>
              <a:t>จะนำตัวแปรเข้ามาทดสอบโดยค่อย ๆ เพิ่มทีละตัวแปร</a:t>
            </a:r>
          </a:p>
          <a:p>
            <a:r>
              <a:rPr lang="en-US" b="1" dirty="0" smtClean="0"/>
              <a:t>Remove = </a:t>
            </a:r>
            <a:r>
              <a:rPr lang="th-TH" b="1" dirty="0" smtClean="0"/>
              <a:t>นำตัวแปรเข้าทั้งหมดแล้วตัดตัวที่ไม่เหมาะสมออก      </a:t>
            </a:r>
            <a:r>
              <a:rPr lang="en-US" b="1" dirty="0" smtClean="0"/>
              <a:t>Backward = </a:t>
            </a:r>
            <a:r>
              <a:rPr lang="th-TH" b="1" dirty="0" smtClean="0"/>
              <a:t>นำตัวแปรเข้าทั้งหมดแล้วค่อย ๆ ตัดออกทีละตัว</a:t>
            </a:r>
          </a:p>
          <a:p>
            <a:r>
              <a:rPr lang="en-US" b="1" dirty="0" smtClean="0"/>
              <a:t>Stepwise = </a:t>
            </a:r>
            <a:r>
              <a:rPr lang="th-TH" b="1" dirty="0" smtClean="0"/>
              <a:t>เป็นการทำ </a:t>
            </a:r>
            <a:r>
              <a:rPr lang="en-US" b="1" dirty="0" smtClean="0"/>
              <a:t>Forward </a:t>
            </a:r>
            <a:r>
              <a:rPr lang="th-TH" b="1" dirty="0" smtClean="0"/>
              <a:t>สลับกับ </a:t>
            </a:r>
            <a:r>
              <a:rPr lang="en-US" b="1" dirty="0" smtClean="0"/>
              <a:t>Backward</a:t>
            </a:r>
            <a:endParaRPr lang="th-TH" b="1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13R-01-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0548" y="2168731"/>
            <a:ext cx="4435468" cy="363653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5707" y="158156"/>
            <a:ext cx="6500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13.2 การวิเคราะห์ความถดถอยเชิงพหุด้วยโปรแกรม </a:t>
            </a:r>
            <a:r>
              <a:rPr lang="en-US" sz="3200" b="1" dirty="0" smtClean="0"/>
              <a:t>SPSS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46032" y="600055"/>
            <a:ext cx="5739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/>
              <a:t>13.2.1 การกำหนดค่าสถิติการวิเคราะห์ความถดถอยเชิงพหุ</a:t>
            </a:r>
            <a:endParaRPr lang="en-US" sz="2800" b="1" dirty="0" smtClean="0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2051720" y="1628800"/>
            <a:ext cx="4248472" cy="34766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Analyze &gt; Regression &gt; Linear</a:t>
            </a:r>
            <a:endParaRPr kumimoji="0" lang="th-TH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3643" y="1268760"/>
            <a:ext cx="41745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b="1" dirty="0" smtClean="0">
                <a:solidFill>
                  <a:srgbClr val="C00000"/>
                </a:solidFill>
              </a:rPr>
              <a:t>คำสั่งเพื่อวิเคราะห์ความถดถอยเชิงพหุด้วยโปรแกรม </a:t>
            </a:r>
            <a:r>
              <a:rPr lang="en-US" sz="2000" b="1" dirty="0" smtClean="0">
                <a:solidFill>
                  <a:srgbClr val="C00000"/>
                </a:solidFill>
              </a:rPr>
              <a:t>SPSS</a:t>
            </a:r>
            <a:endParaRPr lang="th-TH" sz="2000" dirty="0">
              <a:solidFill>
                <a:srgbClr val="C00000"/>
              </a:solidFill>
            </a:endParaRPr>
          </a:p>
        </p:txBody>
      </p:sp>
      <p:pic>
        <p:nvPicPr>
          <p:cNvPr id="12" name="Picture 11" descr="13-0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204864"/>
            <a:ext cx="3767133" cy="3384376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4499992" y="2276872"/>
            <a:ext cx="1152128" cy="288032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Wut's Template 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12781</TotalTime>
  <Words>3031</Words>
  <Application>Microsoft Office PowerPoint</Application>
  <PresentationFormat>On-screen Show (4:3)</PresentationFormat>
  <Paragraphs>224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Angsana New</vt:lpstr>
      <vt:lpstr>Arial</vt:lpstr>
      <vt:lpstr>Calibri</vt:lpstr>
      <vt:lpstr>Cordia New</vt:lpstr>
      <vt:lpstr>Courier New</vt:lpstr>
      <vt:lpstr>Times New Roman</vt:lpstr>
      <vt:lpstr>Wingdings</vt:lpstr>
      <vt:lpstr>Wut's Template 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 Sookcharoen</cp:lastModifiedBy>
  <cp:revision>1514</cp:revision>
  <dcterms:created xsi:type="dcterms:W3CDTF">2011-07-14T07:15:29Z</dcterms:created>
  <dcterms:modified xsi:type="dcterms:W3CDTF">2018-06-06T02:05:45Z</dcterms:modified>
</cp:coreProperties>
</file>